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Canva Sans Bold" panose="020B0604020202020204" charset="0"/>
      <p:regular r:id="rId19"/>
    </p:embeddedFont>
    <p:embeddedFont>
      <p:font typeface="League Gothic" panose="020B0604020202020204" charset="0"/>
      <p:regular r:id="rId20"/>
    </p:embeddedFont>
    <p:embeddedFont>
      <p:font typeface="Muli"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5" d="100"/>
          <a:sy n="45" d="100"/>
        </p:scale>
        <p:origin x="960"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9050" y="-1314450"/>
            <a:ext cx="18288000" cy="12915900"/>
          </a:xfrm>
          <a:custGeom>
            <a:avLst/>
            <a:gdLst/>
            <a:ahLst/>
            <a:cxnLst/>
            <a:rect l="l" t="t" r="r" b="b"/>
            <a:pathLst>
              <a:path w="18288000" h="12915900">
                <a:moveTo>
                  <a:pt x="0" y="0"/>
                </a:moveTo>
                <a:lnTo>
                  <a:pt x="18288000" y="0"/>
                </a:lnTo>
                <a:lnTo>
                  <a:pt x="18288000" y="12915900"/>
                </a:lnTo>
                <a:lnTo>
                  <a:pt x="0" y="12915900"/>
                </a:lnTo>
                <a:lnTo>
                  <a:pt x="0" y="0"/>
                </a:lnTo>
                <a:close/>
              </a:path>
            </a:pathLst>
          </a:custGeom>
          <a:blipFill>
            <a:blip r:embed="rId2">
              <a:alphaModFix amt="27000"/>
            </a:blip>
            <a:stretch>
              <a:fillRect/>
            </a:stretch>
          </a:blipFill>
        </p:spPr>
        <p:txBody>
          <a:bodyPr/>
          <a:lstStyle/>
          <a:p>
            <a:endParaRPr lang="en-US"/>
          </a:p>
        </p:txBody>
      </p:sp>
      <p:sp>
        <p:nvSpPr>
          <p:cNvPr id="3" name="TextBox 3"/>
          <p:cNvSpPr txBox="1"/>
          <p:nvPr/>
        </p:nvSpPr>
        <p:spPr>
          <a:xfrm>
            <a:off x="2314586" y="2682890"/>
            <a:ext cx="13658828" cy="5482441"/>
          </a:xfrm>
          <a:prstGeom prst="rect">
            <a:avLst/>
          </a:prstGeom>
        </p:spPr>
        <p:txBody>
          <a:bodyPr lIns="0" tIns="0" rIns="0" bIns="0" rtlCol="0" anchor="t">
            <a:spAutoFit/>
          </a:bodyPr>
          <a:lstStyle/>
          <a:p>
            <a:pPr algn="ctr">
              <a:lnSpc>
                <a:spcPts val="21482"/>
              </a:lnSpc>
            </a:pPr>
            <a:r>
              <a:rPr lang="en-US" sz="18680">
                <a:solidFill>
                  <a:srgbClr val="FFFFFF"/>
                </a:solidFill>
                <a:latin typeface="League Gothic"/>
                <a:ea typeface="League Gothic"/>
                <a:cs typeface="League Gothic"/>
                <a:sym typeface="League Gothic"/>
              </a:rPr>
              <a:t>USED CARS</a:t>
            </a:r>
          </a:p>
          <a:p>
            <a:pPr algn="ctr">
              <a:lnSpc>
                <a:spcPts val="21482"/>
              </a:lnSpc>
            </a:pPr>
            <a:r>
              <a:rPr lang="en-US" sz="18680">
                <a:solidFill>
                  <a:srgbClr val="FFFFFF"/>
                </a:solidFill>
                <a:latin typeface="League Gothic"/>
                <a:ea typeface="League Gothic"/>
                <a:cs typeface="League Gothic"/>
                <a:sym typeface="League Gothic"/>
              </a:rPr>
              <a:t>DATA ANALYSIS</a:t>
            </a:r>
          </a:p>
        </p:txBody>
      </p:sp>
      <p:sp>
        <p:nvSpPr>
          <p:cNvPr id="4" name="TextBox 4"/>
          <p:cNvSpPr txBox="1"/>
          <p:nvPr/>
        </p:nvSpPr>
        <p:spPr>
          <a:xfrm>
            <a:off x="4953633" y="1704260"/>
            <a:ext cx="8380734" cy="626634"/>
          </a:xfrm>
          <a:prstGeom prst="rect">
            <a:avLst/>
          </a:prstGeom>
        </p:spPr>
        <p:txBody>
          <a:bodyPr lIns="0" tIns="0" rIns="0" bIns="0" rtlCol="0" anchor="t">
            <a:spAutoFit/>
          </a:bodyPr>
          <a:lstStyle/>
          <a:p>
            <a:pPr algn="ctr">
              <a:lnSpc>
                <a:spcPts val="5217"/>
              </a:lnSpc>
            </a:pPr>
            <a:r>
              <a:rPr lang="en-US" sz="3598" spc="539">
                <a:solidFill>
                  <a:srgbClr val="FFFFFF"/>
                </a:solidFill>
                <a:latin typeface="Muli"/>
                <a:ea typeface="Muli"/>
                <a:cs typeface="Muli"/>
                <a:sym typeface="Muli"/>
              </a:rPr>
              <a:t>GROUP 4</a:t>
            </a:r>
          </a:p>
        </p:txBody>
      </p:sp>
      <p:sp>
        <p:nvSpPr>
          <p:cNvPr id="5" name="TextBox 5"/>
          <p:cNvSpPr txBox="1"/>
          <p:nvPr/>
        </p:nvSpPr>
        <p:spPr>
          <a:xfrm>
            <a:off x="2314586" y="8362950"/>
            <a:ext cx="13658828" cy="895350"/>
          </a:xfrm>
          <a:prstGeom prst="rect">
            <a:avLst/>
          </a:prstGeom>
        </p:spPr>
        <p:txBody>
          <a:bodyPr lIns="0" tIns="0" rIns="0" bIns="0" rtlCol="0" anchor="t">
            <a:spAutoFit/>
          </a:bodyPr>
          <a:lstStyle/>
          <a:p>
            <a:pPr algn="ctr">
              <a:lnSpc>
                <a:spcPts val="6900"/>
              </a:lnSpc>
            </a:pPr>
            <a:r>
              <a:rPr lang="en-US" sz="6000">
                <a:solidFill>
                  <a:srgbClr val="FFFFFF"/>
                </a:solidFill>
                <a:latin typeface="League Gothic"/>
                <a:ea typeface="League Gothic"/>
                <a:cs typeface="League Gothic"/>
                <a:sym typeface="League Gothic"/>
              </a:rPr>
              <a:t>NAMES: ALI JAAFAR - HUSSAIN ALI - ISLAM NASSER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1900369"/>
            <a:ext cx="25657619" cy="12187369"/>
          </a:xfrm>
          <a:custGeom>
            <a:avLst/>
            <a:gdLst/>
            <a:ahLst/>
            <a:cxnLst/>
            <a:rect l="l" t="t" r="r" b="b"/>
            <a:pathLst>
              <a:path w="25657619" h="12187369">
                <a:moveTo>
                  <a:pt x="0" y="0"/>
                </a:moveTo>
                <a:lnTo>
                  <a:pt x="25657619" y="0"/>
                </a:lnTo>
                <a:lnTo>
                  <a:pt x="25657619" y="12187369"/>
                </a:lnTo>
                <a:lnTo>
                  <a:pt x="0" y="12187369"/>
                </a:lnTo>
                <a:lnTo>
                  <a:pt x="0" y="0"/>
                </a:lnTo>
                <a:close/>
              </a:path>
            </a:pathLst>
          </a:custGeom>
          <a:blipFill>
            <a:blip r:embed="rId2">
              <a:alphaModFix amt="27000"/>
            </a:blip>
            <a:stretch>
              <a:fillRect/>
            </a:stretch>
          </a:blipFill>
        </p:spPr>
        <p:txBody>
          <a:bodyPr/>
          <a:lstStyle/>
          <a:p>
            <a:endParaRPr lang="en-US"/>
          </a:p>
        </p:txBody>
      </p:sp>
      <p:sp>
        <p:nvSpPr>
          <p:cNvPr id="3" name="Freeform 3"/>
          <p:cNvSpPr/>
          <p:nvPr/>
        </p:nvSpPr>
        <p:spPr>
          <a:xfrm>
            <a:off x="4790069" y="1845300"/>
            <a:ext cx="8707862" cy="3846944"/>
          </a:xfrm>
          <a:custGeom>
            <a:avLst/>
            <a:gdLst/>
            <a:ahLst/>
            <a:cxnLst/>
            <a:rect l="l" t="t" r="r" b="b"/>
            <a:pathLst>
              <a:path w="8707862" h="3846944">
                <a:moveTo>
                  <a:pt x="0" y="0"/>
                </a:moveTo>
                <a:lnTo>
                  <a:pt x="8707862" y="0"/>
                </a:lnTo>
                <a:lnTo>
                  <a:pt x="8707862" y="3846944"/>
                </a:lnTo>
                <a:lnTo>
                  <a:pt x="0" y="3846944"/>
                </a:lnTo>
                <a:lnTo>
                  <a:pt x="0" y="0"/>
                </a:lnTo>
                <a:close/>
              </a:path>
            </a:pathLst>
          </a:custGeom>
          <a:blipFill>
            <a:blip r:embed="rId3"/>
            <a:stretch>
              <a:fillRect b="-87171"/>
            </a:stretch>
          </a:blipFill>
        </p:spPr>
        <p:txBody>
          <a:bodyPr/>
          <a:lstStyle/>
          <a:p>
            <a:endParaRPr lang="en-US"/>
          </a:p>
        </p:txBody>
      </p:sp>
      <p:sp>
        <p:nvSpPr>
          <p:cNvPr id="4" name="TextBox 4"/>
          <p:cNvSpPr txBox="1"/>
          <p:nvPr/>
        </p:nvSpPr>
        <p:spPr>
          <a:xfrm>
            <a:off x="6725952" y="537527"/>
            <a:ext cx="5008848" cy="874214"/>
          </a:xfrm>
          <a:prstGeom prst="rect">
            <a:avLst/>
          </a:prstGeom>
        </p:spPr>
        <p:txBody>
          <a:bodyPr wrap="square" lIns="0" tIns="0" rIns="0" bIns="0" rtlCol="0" anchor="t">
            <a:spAutoFit/>
          </a:bodyPr>
          <a:lstStyle/>
          <a:p>
            <a:pPr algn="ctr">
              <a:lnSpc>
                <a:spcPts val="7279"/>
              </a:lnSpc>
            </a:pPr>
            <a:r>
              <a:rPr lang="en-US" sz="5199" b="1" dirty="0">
                <a:solidFill>
                  <a:srgbClr val="FFFFFF"/>
                </a:solidFill>
                <a:latin typeface="Canva Sans Bold"/>
                <a:ea typeface="Canva Sans Bold"/>
                <a:cs typeface="Canva Sans Bold"/>
                <a:sym typeface="Canva Sans Bold"/>
              </a:rPr>
              <a:t>what we have ?</a:t>
            </a:r>
          </a:p>
        </p:txBody>
      </p:sp>
      <p:sp>
        <p:nvSpPr>
          <p:cNvPr id="5" name="Freeform 5"/>
          <p:cNvSpPr/>
          <p:nvPr/>
        </p:nvSpPr>
        <p:spPr>
          <a:xfrm>
            <a:off x="4790069" y="6112921"/>
            <a:ext cx="8707862" cy="3405315"/>
          </a:xfrm>
          <a:custGeom>
            <a:avLst/>
            <a:gdLst/>
            <a:ahLst/>
            <a:cxnLst/>
            <a:rect l="l" t="t" r="r" b="b"/>
            <a:pathLst>
              <a:path w="8707862" h="3405315">
                <a:moveTo>
                  <a:pt x="0" y="0"/>
                </a:moveTo>
                <a:lnTo>
                  <a:pt x="8707862" y="0"/>
                </a:lnTo>
                <a:lnTo>
                  <a:pt x="8707862" y="3405315"/>
                </a:lnTo>
                <a:lnTo>
                  <a:pt x="0" y="3405315"/>
                </a:lnTo>
                <a:lnTo>
                  <a:pt x="0" y="0"/>
                </a:lnTo>
                <a:close/>
              </a:path>
            </a:pathLst>
          </a:custGeom>
          <a:blipFill>
            <a:blip r:embed="rId3"/>
            <a:stretch>
              <a:fillRect t="-111445"/>
            </a:stretch>
          </a:blipFill>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727367" y="-3133337"/>
            <a:ext cx="21742735" cy="14486097"/>
          </a:xfrm>
          <a:custGeom>
            <a:avLst/>
            <a:gdLst/>
            <a:ahLst/>
            <a:cxnLst/>
            <a:rect l="l" t="t" r="r" b="b"/>
            <a:pathLst>
              <a:path w="21742735" h="14486097">
                <a:moveTo>
                  <a:pt x="0" y="0"/>
                </a:moveTo>
                <a:lnTo>
                  <a:pt x="21742734" y="0"/>
                </a:lnTo>
                <a:lnTo>
                  <a:pt x="21742734" y="14486097"/>
                </a:lnTo>
                <a:lnTo>
                  <a:pt x="0" y="14486097"/>
                </a:lnTo>
                <a:lnTo>
                  <a:pt x="0" y="0"/>
                </a:lnTo>
                <a:close/>
              </a:path>
            </a:pathLst>
          </a:custGeom>
          <a:blipFill>
            <a:blip r:embed="rId2">
              <a:alphaModFix amt="27000"/>
            </a:blip>
            <a:stretch>
              <a:fillRect/>
            </a:stretch>
          </a:blipFill>
        </p:spPr>
        <p:txBody>
          <a:bodyPr/>
          <a:lstStyle/>
          <a:p>
            <a:endParaRPr lang="en-US"/>
          </a:p>
        </p:txBody>
      </p:sp>
      <p:sp>
        <p:nvSpPr>
          <p:cNvPr id="3" name="TextBox 3"/>
          <p:cNvSpPr txBox="1"/>
          <p:nvPr/>
        </p:nvSpPr>
        <p:spPr>
          <a:xfrm>
            <a:off x="5629236" y="4176387"/>
            <a:ext cx="7029528" cy="2000902"/>
          </a:xfrm>
          <a:prstGeom prst="rect">
            <a:avLst/>
          </a:prstGeom>
        </p:spPr>
        <p:txBody>
          <a:bodyPr lIns="0" tIns="0" rIns="0" bIns="0" rtlCol="0" anchor="t">
            <a:spAutoFit/>
          </a:bodyPr>
          <a:lstStyle/>
          <a:p>
            <a:pPr algn="ctr">
              <a:lnSpc>
                <a:spcPts val="15643"/>
              </a:lnSpc>
            </a:pPr>
            <a:r>
              <a:rPr lang="en-US" sz="13602">
                <a:solidFill>
                  <a:srgbClr val="FFFFFF"/>
                </a:solidFill>
                <a:latin typeface="League Gothic"/>
                <a:ea typeface="League Gothic"/>
                <a:cs typeface="League Gothic"/>
                <a:sym typeface="League Gothic"/>
              </a:rPr>
              <a:t>KEY FINDINGS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1356043"/>
            <a:ext cx="18288000" cy="12207240"/>
          </a:xfrm>
          <a:custGeom>
            <a:avLst/>
            <a:gdLst/>
            <a:ahLst/>
            <a:cxnLst/>
            <a:rect l="l" t="t" r="r" b="b"/>
            <a:pathLst>
              <a:path w="18288000" h="12207240">
                <a:moveTo>
                  <a:pt x="0" y="0"/>
                </a:moveTo>
                <a:lnTo>
                  <a:pt x="18288000" y="0"/>
                </a:lnTo>
                <a:lnTo>
                  <a:pt x="18288000" y="12207240"/>
                </a:lnTo>
                <a:lnTo>
                  <a:pt x="0" y="12207240"/>
                </a:lnTo>
                <a:lnTo>
                  <a:pt x="0" y="0"/>
                </a:lnTo>
                <a:close/>
              </a:path>
            </a:pathLst>
          </a:custGeom>
          <a:blipFill>
            <a:blip r:embed="rId2">
              <a:alphaModFix amt="27000"/>
            </a:blip>
            <a:stretch>
              <a:fillRect/>
            </a:stretch>
          </a:blipFill>
          <a:ln cap="sq">
            <a:noFill/>
            <a:prstDash val="solid"/>
            <a:miter/>
          </a:ln>
        </p:spPr>
        <p:txBody>
          <a:bodyPr/>
          <a:lstStyle/>
          <a:p>
            <a:endParaRPr lang="en-US"/>
          </a:p>
        </p:txBody>
      </p:sp>
      <p:sp>
        <p:nvSpPr>
          <p:cNvPr id="3" name="Freeform 3"/>
          <p:cNvSpPr/>
          <p:nvPr/>
        </p:nvSpPr>
        <p:spPr>
          <a:xfrm>
            <a:off x="1174182" y="2090987"/>
            <a:ext cx="6592290" cy="6651045"/>
          </a:xfrm>
          <a:custGeom>
            <a:avLst/>
            <a:gdLst/>
            <a:ahLst/>
            <a:cxnLst/>
            <a:rect l="l" t="t" r="r" b="b"/>
            <a:pathLst>
              <a:path w="6592290" h="6651045">
                <a:moveTo>
                  <a:pt x="0" y="0"/>
                </a:moveTo>
                <a:lnTo>
                  <a:pt x="6592291" y="0"/>
                </a:lnTo>
                <a:lnTo>
                  <a:pt x="6592291" y="6651045"/>
                </a:lnTo>
                <a:lnTo>
                  <a:pt x="0" y="6651045"/>
                </a:lnTo>
                <a:lnTo>
                  <a:pt x="0" y="0"/>
                </a:lnTo>
                <a:close/>
              </a:path>
            </a:pathLst>
          </a:custGeom>
          <a:blipFill>
            <a:blip r:embed="rId3"/>
            <a:stretch>
              <a:fillRect/>
            </a:stretch>
          </a:blipFill>
          <a:ln cap="sq">
            <a:noFill/>
            <a:prstDash val="solid"/>
            <a:miter/>
          </a:ln>
        </p:spPr>
        <p:txBody>
          <a:bodyPr/>
          <a:lstStyle/>
          <a:p>
            <a:endParaRPr lang="en-US"/>
          </a:p>
        </p:txBody>
      </p:sp>
      <p:sp>
        <p:nvSpPr>
          <p:cNvPr id="4" name="Freeform 4"/>
          <p:cNvSpPr/>
          <p:nvPr/>
        </p:nvSpPr>
        <p:spPr>
          <a:xfrm>
            <a:off x="10542005" y="2090987"/>
            <a:ext cx="6592290" cy="6651045"/>
          </a:xfrm>
          <a:custGeom>
            <a:avLst/>
            <a:gdLst/>
            <a:ahLst/>
            <a:cxnLst/>
            <a:rect l="l" t="t" r="r" b="b"/>
            <a:pathLst>
              <a:path w="6592290" h="6651045">
                <a:moveTo>
                  <a:pt x="0" y="0"/>
                </a:moveTo>
                <a:lnTo>
                  <a:pt x="6592291" y="0"/>
                </a:lnTo>
                <a:lnTo>
                  <a:pt x="6592291" y="6651045"/>
                </a:lnTo>
                <a:lnTo>
                  <a:pt x="0" y="6651045"/>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2277891" y="952500"/>
            <a:ext cx="4384874" cy="719963"/>
          </a:xfrm>
          <a:prstGeom prst="rect">
            <a:avLst/>
          </a:prstGeom>
        </p:spPr>
        <p:txBody>
          <a:bodyPr lIns="0" tIns="0" rIns="0" bIns="0" rtlCol="0" anchor="t">
            <a:spAutoFit/>
          </a:bodyPr>
          <a:lstStyle/>
          <a:p>
            <a:pPr algn="ctr">
              <a:lnSpc>
                <a:spcPts val="5992"/>
              </a:lnSpc>
            </a:pPr>
            <a:r>
              <a:rPr lang="en-US" sz="4280" b="1">
                <a:solidFill>
                  <a:srgbClr val="FFFFFF"/>
                </a:solidFill>
                <a:latin typeface="Canva Sans Bold"/>
                <a:ea typeface="Canva Sans Bold"/>
                <a:cs typeface="Canva Sans Bold"/>
                <a:sym typeface="Canva Sans Bold"/>
              </a:rPr>
              <a:t>Mean popularity</a:t>
            </a:r>
          </a:p>
        </p:txBody>
      </p:sp>
      <p:sp>
        <p:nvSpPr>
          <p:cNvPr id="6" name="TextBox 6"/>
          <p:cNvSpPr txBox="1"/>
          <p:nvPr/>
        </p:nvSpPr>
        <p:spPr>
          <a:xfrm>
            <a:off x="10744200" y="952500"/>
            <a:ext cx="5909977" cy="719963"/>
          </a:xfrm>
          <a:prstGeom prst="rect">
            <a:avLst/>
          </a:prstGeom>
        </p:spPr>
        <p:txBody>
          <a:bodyPr wrap="square" lIns="0" tIns="0" rIns="0" bIns="0" rtlCol="0" anchor="t">
            <a:spAutoFit/>
          </a:bodyPr>
          <a:lstStyle/>
          <a:p>
            <a:pPr algn="ctr">
              <a:lnSpc>
                <a:spcPts val="5992"/>
              </a:lnSpc>
            </a:pPr>
            <a:r>
              <a:rPr lang="en-US" sz="4280" b="1" dirty="0">
                <a:solidFill>
                  <a:srgbClr val="FFFFFF"/>
                </a:solidFill>
                <a:latin typeface="Canva Sans Bold"/>
                <a:ea typeface="Canva Sans Bold"/>
                <a:cs typeface="Canva Sans Bold"/>
                <a:sym typeface="Canva Sans Bold"/>
              </a:rPr>
              <a:t>Availability in market</a:t>
            </a:r>
          </a:p>
        </p:txBody>
      </p:sp>
      <p:grpSp>
        <p:nvGrpSpPr>
          <p:cNvPr id="7" name="Group 7"/>
          <p:cNvGrpSpPr/>
          <p:nvPr/>
        </p:nvGrpSpPr>
        <p:grpSpPr>
          <a:xfrm>
            <a:off x="16330612" y="6593205"/>
            <a:ext cx="265747" cy="1309688"/>
            <a:chOff x="0" y="0"/>
            <a:chExt cx="354330" cy="1746250"/>
          </a:xfrm>
        </p:grpSpPr>
        <p:sp>
          <p:nvSpPr>
            <p:cNvPr id="8" name="Freeform 8"/>
            <p:cNvSpPr/>
            <p:nvPr/>
          </p:nvSpPr>
          <p:spPr>
            <a:xfrm>
              <a:off x="12700" y="48260"/>
              <a:ext cx="300990" cy="1663700"/>
            </a:xfrm>
            <a:custGeom>
              <a:avLst/>
              <a:gdLst/>
              <a:ahLst/>
              <a:cxnLst/>
              <a:rect l="l" t="t" r="r" b="b"/>
              <a:pathLst>
                <a:path w="300990" h="1663700">
                  <a:moveTo>
                    <a:pt x="88900" y="1638300"/>
                  </a:moveTo>
                  <a:cubicBezTo>
                    <a:pt x="83820" y="797560"/>
                    <a:pt x="68580" y="640080"/>
                    <a:pt x="63500" y="490220"/>
                  </a:cubicBezTo>
                  <a:cubicBezTo>
                    <a:pt x="60960" y="359410"/>
                    <a:pt x="54610" y="201930"/>
                    <a:pt x="63500" y="119380"/>
                  </a:cubicBezTo>
                  <a:cubicBezTo>
                    <a:pt x="68580" y="77470"/>
                    <a:pt x="69850" y="43180"/>
                    <a:pt x="85090" y="24130"/>
                  </a:cubicBezTo>
                  <a:cubicBezTo>
                    <a:pt x="95250" y="11430"/>
                    <a:pt x="113030" y="1270"/>
                    <a:pt x="127000" y="2540"/>
                  </a:cubicBezTo>
                  <a:cubicBezTo>
                    <a:pt x="143510" y="3810"/>
                    <a:pt x="162560" y="16510"/>
                    <a:pt x="173990" y="36830"/>
                  </a:cubicBezTo>
                  <a:cubicBezTo>
                    <a:pt x="198120" y="77470"/>
                    <a:pt x="186690" y="194310"/>
                    <a:pt x="198120" y="269240"/>
                  </a:cubicBezTo>
                  <a:cubicBezTo>
                    <a:pt x="208280" y="339090"/>
                    <a:pt x="228600" y="383540"/>
                    <a:pt x="240030" y="468630"/>
                  </a:cubicBezTo>
                  <a:cubicBezTo>
                    <a:pt x="262890" y="619760"/>
                    <a:pt x="300990" y="938530"/>
                    <a:pt x="290830" y="1093470"/>
                  </a:cubicBezTo>
                  <a:cubicBezTo>
                    <a:pt x="283210" y="1188720"/>
                    <a:pt x="252730" y="1242060"/>
                    <a:pt x="240030" y="1318260"/>
                  </a:cubicBezTo>
                  <a:cubicBezTo>
                    <a:pt x="227330" y="1395730"/>
                    <a:pt x="226060" y="1501140"/>
                    <a:pt x="214630" y="1555750"/>
                  </a:cubicBezTo>
                  <a:cubicBezTo>
                    <a:pt x="208280" y="1584960"/>
                    <a:pt x="207010" y="1606550"/>
                    <a:pt x="191770" y="1621790"/>
                  </a:cubicBezTo>
                  <a:cubicBezTo>
                    <a:pt x="175260" y="1638300"/>
                    <a:pt x="135890" y="1653540"/>
                    <a:pt x="115570" y="1647190"/>
                  </a:cubicBezTo>
                  <a:cubicBezTo>
                    <a:pt x="97790" y="1643380"/>
                    <a:pt x="82550" y="1619250"/>
                    <a:pt x="72390" y="1600200"/>
                  </a:cubicBezTo>
                  <a:cubicBezTo>
                    <a:pt x="62230" y="1581150"/>
                    <a:pt x="59690" y="1565910"/>
                    <a:pt x="58420" y="1531620"/>
                  </a:cubicBezTo>
                  <a:cubicBezTo>
                    <a:pt x="53340" y="1438910"/>
                    <a:pt x="101600" y="1206500"/>
                    <a:pt x="106680" y="1008380"/>
                  </a:cubicBezTo>
                  <a:cubicBezTo>
                    <a:pt x="114300" y="754380"/>
                    <a:pt x="36830" y="226060"/>
                    <a:pt x="71120" y="129540"/>
                  </a:cubicBezTo>
                  <a:cubicBezTo>
                    <a:pt x="78740" y="106680"/>
                    <a:pt x="90170" y="99060"/>
                    <a:pt x="102870" y="93980"/>
                  </a:cubicBezTo>
                  <a:cubicBezTo>
                    <a:pt x="113030" y="88900"/>
                    <a:pt x="128270" y="87630"/>
                    <a:pt x="138430" y="93980"/>
                  </a:cubicBezTo>
                  <a:cubicBezTo>
                    <a:pt x="152400" y="100330"/>
                    <a:pt x="171450" y="140970"/>
                    <a:pt x="171450" y="140970"/>
                  </a:cubicBezTo>
                  <a:cubicBezTo>
                    <a:pt x="171450" y="140970"/>
                    <a:pt x="137160" y="95250"/>
                    <a:pt x="138430" y="93980"/>
                  </a:cubicBezTo>
                  <a:cubicBezTo>
                    <a:pt x="139700" y="92710"/>
                    <a:pt x="168910" y="113030"/>
                    <a:pt x="177800" y="127000"/>
                  </a:cubicBezTo>
                  <a:cubicBezTo>
                    <a:pt x="187960" y="143510"/>
                    <a:pt x="190500" y="158750"/>
                    <a:pt x="195580" y="189230"/>
                  </a:cubicBezTo>
                  <a:cubicBezTo>
                    <a:pt x="207010" y="264160"/>
                    <a:pt x="213360" y="471170"/>
                    <a:pt x="201930" y="599440"/>
                  </a:cubicBezTo>
                  <a:cubicBezTo>
                    <a:pt x="193040" y="717550"/>
                    <a:pt x="152400" y="819150"/>
                    <a:pt x="140970" y="932180"/>
                  </a:cubicBezTo>
                  <a:cubicBezTo>
                    <a:pt x="130810" y="1045210"/>
                    <a:pt x="180340" y="1235710"/>
                    <a:pt x="139700" y="1276350"/>
                  </a:cubicBezTo>
                  <a:cubicBezTo>
                    <a:pt x="118110" y="1297940"/>
                    <a:pt x="59690" y="1297940"/>
                    <a:pt x="38100" y="1276350"/>
                  </a:cubicBezTo>
                  <a:cubicBezTo>
                    <a:pt x="0" y="1236980"/>
                    <a:pt x="29210" y="1057910"/>
                    <a:pt x="39370" y="948690"/>
                  </a:cubicBezTo>
                  <a:cubicBezTo>
                    <a:pt x="49530" y="833120"/>
                    <a:pt x="91440" y="716280"/>
                    <a:pt x="100330" y="600710"/>
                  </a:cubicBezTo>
                  <a:cubicBezTo>
                    <a:pt x="110490" y="485140"/>
                    <a:pt x="87630" y="325120"/>
                    <a:pt x="95250" y="256540"/>
                  </a:cubicBezTo>
                  <a:cubicBezTo>
                    <a:pt x="97790" y="226060"/>
                    <a:pt x="114300" y="209550"/>
                    <a:pt x="110490" y="190500"/>
                  </a:cubicBezTo>
                  <a:cubicBezTo>
                    <a:pt x="105410" y="171450"/>
                    <a:pt x="72390" y="156210"/>
                    <a:pt x="69850" y="140970"/>
                  </a:cubicBezTo>
                  <a:cubicBezTo>
                    <a:pt x="67310" y="129540"/>
                    <a:pt x="74930" y="115570"/>
                    <a:pt x="82550" y="107950"/>
                  </a:cubicBezTo>
                  <a:cubicBezTo>
                    <a:pt x="91440" y="97790"/>
                    <a:pt x="113030" y="87630"/>
                    <a:pt x="127000" y="90170"/>
                  </a:cubicBezTo>
                  <a:cubicBezTo>
                    <a:pt x="142240" y="93980"/>
                    <a:pt x="158750" y="106680"/>
                    <a:pt x="170180" y="129540"/>
                  </a:cubicBezTo>
                  <a:cubicBezTo>
                    <a:pt x="196850" y="187960"/>
                    <a:pt x="171450" y="410210"/>
                    <a:pt x="180340" y="500380"/>
                  </a:cubicBezTo>
                  <a:cubicBezTo>
                    <a:pt x="186690" y="553720"/>
                    <a:pt x="198120" y="571500"/>
                    <a:pt x="203200" y="624840"/>
                  </a:cubicBezTo>
                  <a:cubicBezTo>
                    <a:pt x="212090" y="721360"/>
                    <a:pt x="214630" y="896620"/>
                    <a:pt x="208280" y="1038860"/>
                  </a:cubicBezTo>
                  <a:cubicBezTo>
                    <a:pt x="201930" y="1188720"/>
                    <a:pt x="163830" y="1418590"/>
                    <a:pt x="162560" y="1503680"/>
                  </a:cubicBezTo>
                  <a:cubicBezTo>
                    <a:pt x="162560" y="1536700"/>
                    <a:pt x="176530" y="1564640"/>
                    <a:pt x="167640" y="1570990"/>
                  </a:cubicBezTo>
                  <a:cubicBezTo>
                    <a:pt x="160020" y="1577340"/>
                    <a:pt x="124460" y="1564640"/>
                    <a:pt x="113030" y="1545590"/>
                  </a:cubicBezTo>
                  <a:cubicBezTo>
                    <a:pt x="93980" y="1510030"/>
                    <a:pt x="125730" y="1395730"/>
                    <a:pt x="138430" y="1327150"/>
                  </a:cubicBezTo>
                  <a:cubicBezTo>
                    <a:pt x="149860" y="1264920"/>
                    <a:pt x="176530" y="1203960"/>
                    <a:pt x="184150" y="1150620"/>
                  </a:cubicBezTo>
                  <a:cubicBezTo>
                    <a:pt x="190500" y="1108710"/>
                    <a:pt x="189230" y="1085850"/>
                    <a:pt x="187960" y="1033780"/>
                  </a:cubicBezTo>
                  <a:cubicBezTo>
                    <a:pt x="185420" y="924560"/>
                    <a:pt x="166370" y="673100"/>
                    <a:pt x="147320" y="530860"/>
                  </a:cubicBezTo>
                  <a:cubicBezTo>
                    <a:pt x="132080" y="424180"/>
                    <a:pt x="102870" y="342900"/>
                    <a:pt x="92710" y="256540"/>
                  </a:cubicBezTo>
                  <a:cubicBezTo>
                    <a:pt x="82550" y="179070"/>
                    <a:pt x="66040" y="71120"/>
                    <a:pt x="80010" y="34290"/>
                  </a:cubicBezTo>
                  <a:cubicBezTo>
                    <a:pt x="85090" y="20320"/>
                    <a:pt x="93980" y="13970"/>
                    <a:pt x="104140" y="8890"/>
                  </a:cubicBezTo>
                  <a:cubicBezTo>
                    <a:pt x="114300" y="3810"/>
                    <a:pt x="128270" y="0"/>
                    <a:pt x="139700" y="5080"/>
                  </a:cubicBezTo>
                  <a:cubicBezTo>
                    <a:pt x="153670" y="10160"/>
                    <a:pt x="172720" y="30480"/>
                    <a:pt x="176530" y="48260"/>
                  </a:cubicBezTo>
                  <a:cubicBezTo>
                    <a:pt x="182880" y="68580"/>
                    <a:pt x="167640" y="86360"/>
                    <a:pt x="165100" y="119380"/>
                  </a:cubicBezTo>
                  <a:cubicBezTo>
                    <a:pt x="158750" y="194310"/>
                    <a:pt x="162560" y="356870"/>
                    <a:pt x="165100" y="487680"/>
                  </a:cubicBezTo>
                  <a:cubicBezTo>
                    <a:pt x="170180" y="637540"/>
                    <a:pt x="185420" y="796290"/>
                    <a:pt x="190500" y="970280"/>
                  </a:cubicBezTo>
                  <a:cubicBezTo>
                    <a:pt x="195580" y="1174750"/>
                    <a:pt x="254000" y="1576070"/>
                    <a:pt x="191770" y="1638300"/>
                  </a:cubicBezTo>
                  <a:cubicBezTo>
                    <a:pt x="166370" y="1663700"/>
                    <a:pt x="88900" y="1638300"/>
                    <a:pt x="88900" y="1638300"/>
                  </a:cubicBezTo>
                </a:path>
              </a:pathLst>
            </a:custGeom>
            <a:solidFill>
              <a:srgbClr val="FFF234">
                <a:alpha val="5490"/>
              </a:srgbClr>
            </a:solidFill>
            <a:ln cap="sq">
              <a:noFill/>
              <a:prstDash val="solid"/>
              <a:miter/>
            </a:ln>
          </p:spPr>
          <p:txBody>
            <a:bodyPr/>
            <a:lstStyle/>
            <a:p>
              <a:endParaRPr lang="en-US"/>
            </a:p>
          </p:txBody>
        </p:sp>
      </p:grpSp>
      <p:grpSp>
        <p:nvGrpSpPr>
          <p:cNvPr id="9" name="Group 9"/>
          <p:cNvGrpSpPr/>
          <p:nvPr/>
        </p:nvGrpSpPr>
        <p:grpSpPr>
          <a:xfrm>
            <a:off x="15965805" y="6585585"/>
            <a:ext cx="263842" cy="1086802"/>
            <a:chOff x="0" y="0"/>
            <a:chExt cx="351790" cy="1449070"/>
          </a:xfrm>
        </p:grpSpPr>
        <p:sp>
          <p:nvSpPr>
            <p:cNvPr id="10" name="Freeform 10"/>
            <p:cNvSpPr/>
            <p:nvPr/>
          </p:nvSpPr>
          <p:spPr>
            <a:xfrm>
              <a:off x="45720" y="49530"/>
              <a:ext cx="259080" cy="1350010"/>
            </a:xfrm>
            <a:custGeom>
              <a:avLst/>
              <a:gdLst/>
              <a:ahLst/>
              <a:cxnLst/>
              <a:rect l="l" t="t" r="r" b="b"/>
              <a:pathLst>
                <a:path w="259080" h="1350010">
                  <a:moveTo>
                    <a:pt x="16510" y="1193800"/>
                  </a:moveTo>
                  <a:cubicBezTo>
                    <a:pt x="34290" y="462280"/>
                    <a:pt x="0" y="279400"/>
                    <a:pt x="16510" y="207010"/>
                  </a:cubicBezTo>
                  <a:cubicBezTo>
                    <a:pt x="24130" y="177800"/>
                    <a:pt x="33020" y="158750"/>
                    <a:pt x="49530" y="148590"/>
                  </a:cubicBezTo>
                  <a:cubicBezTo>
                    <a:pt x="63500" y="139700"/>
                    <a:pt x="92710" y="137160"/>
                    <a:pt x="106680" y="143510"/>
                  </a:cubicBezTo>
                  <a:cubicBezTo>
                    <a:pt x="119380" y="149860"/>
                    <a:pt x="130810" y="170180"/>
                    <a:pt x="132080" y="184150"/>
                  </a:cubicBezTo>
                  <a:cubicBezTo>
                    <a:pt x="133350" y="195580"/>
                    <a:pt x="123190" y="204470"/>
                    <a:pt x="121920" y="218440"/>
                  </a:cubicBezTo>
                  <a:cubicBezTo>
                    <a:pt x="121920" y="237490"/>
                    <a:pt x="133350" y="255270"/>
                    <a:pt x="137160" y="288290"/>
                  </a:cubicBezTo>
                  <a:cubicBezTo>
                    <a:pt x="146050" y="373380"/>
                    <a:pt x="135890" y="576580"/>
                    <a:pt x="146050" y="735330"/>
                  </a:cubicBezTo>
                  <a:cubicBezTo>
                    <a:pt x="157480" y="914400"/>
                    <a:pt x="220980" y="1238250"/>
                    <a:pt x="204470" y="1308100"/>
                  </a:cubicBezTo>
                  <a:cubicBezTo>
                    <a:pt x="200660" y="1325880"/>
                    <a:pt x="194310" y="1332230"/>
                    <a:pt x="185420" y="1338580"/>
                  </a:cubicBezTo>
                  <a:cubicBezTo>
                    <a:pt x="175260" y="1346200"/>
                    <a:pt x="161290" y="1350010"/>
                    <a:pt x="149860" y="1348740"/>
                  </a:cubicBezTo>
                  <a:cubicBezTo>
                    <a:pt x="138430" y="1347470"/>
                    <a:pt x="125730" y="1341120"/>
                    <a:pt x="118110" y="1333500"/>
                  </a:cubicBezTo>
                  <a:cubicBezTo>
                    <a:pt x="110490" y="1324610"/>
                    <a:pt x="104140" y="1313180"/>
                    <a:pt x="104140" y="1300480"/>
                  </a:cubicBezTo>
                  <a:cubicBezTo>
                    <a:pt x="102870" y="1281430"/>
                    <a:pt x="118110" y="1262380"/>
                    <a:pt x="124460" y="1230630"/>
                  </a:cubicBezTo>
                  <a:cubicBezTo>
                    <a:pt x="137160" y="1162050"/>
                    <a:pt x="151130" y="1035050"/>
                    <a:pt x="153670" y="901700"/>
                  </a:cubicBezTo>
                  <a:cubicBezTo>
                    <a:pt x="158750" y="693420"/>
                    <a:pt x="128270" y="97790"/>
                    <a:pt x="116840" y="97790"/>
                  </a:cubicBezTo>
                  <a:cubicBezTo>
                    <a:pt x="113030" y="97790"/>
                    <a:pt x="104140" y="172720"/>
                    <a:pt x="105410" y="209550"/>
                  </a:cubicBezTo>
                  <a:cubicBezTo>
                    <a:pt x="106680" y="247650"/>
                    <a:pt x="119380" y="267970"/>
                    <a:pt x="123190" y="322580"/>
                  </a:cubicBezTo>
                  <a:cubicBezTo>
                    <a:pt x="134620" y="464820"/>
                    <a:pt x="106680" y="985520"/>
                    <a:pt x="124460" y="1092200"/>
                  </a:cubicBezTo>
                  <a:cubicBezTo>
                    <a:pt x="128270" y="1121410"/>
                    <a:pt x="130810" y="1136650"/>
                    <a:pt x="142240" y="1145540"/>
                  </a:cubicBezTo>
                  <a:cubicBezTo>
                    <a:pt x="151130" y="1153160"/>
                    <a:pt x="170180" y="1143000"/>
                    <a:pt x="179070" y="1149350"/>
                  </a:cubicBezTo>
                  <a:cubicBezTo>
                    <a:pt x="186690" y="1155700"/>
                    <a:pt x="191770" y="1170940"/>
                    <a:pt x="193040" y="1182370"/>
                  </a:cubicBezTo>
                  <a:cubicBezTo>
                    <a:pt x="193040" y="1193800"/>
                    <a:pt x="189230" y="1207770"/>
                    <a:pt x="181610" y="1216660"/>
                  </a:cubicBezTo>
                  <a:cubicBezTo>
                    <a:pt x="172720" y="1226820"/>
                    <a:pt x="151130" y="1235710"/>
                    <a:pt x="138430" y="1235710"/>
                  </a:cubicBezTo>
                  <a:cubicBezTo>
                    <a:pt x="127000" y="1234440"/>
                    <a:pt x="113030" y="1229360"/>
                    <a:pt x="105410" y="1220470"/>
                  </a:cubicBezTo>
                  <a:cubicBezTo>
                    <a:pt x="96520" y="1209040"/>
                    <a:pt x="86360" y="1179830"/>
                    <a:pt x="92710" y="1173480"/>
                  </a:cubicBezTo>
                  <a:cubicBezTo>
                    <a:pt x="102870" y="1163320"/>
                    <a:pt x="181610" y="1206500"/>
                    <a:pt x="191770" y="1196340"/>
                  </a:cubicBezTo>
                  <a:cubicBezTo>
                    <a:pt x="198120" y="1188720"/>
                    <a:pt x="179070" y="1149350"/>
                    <a:pt x="179070" y="1149350"/>
                  </a:cubicBezTo>
                  <a:cubicBezTo>
                    <a:pt x="179070" y="1149350"/>
                    <a:pt x="194310" y="1181100"/>
                    <a:pt x="191770" y="1193800"/>
                  </a:cubicBezTo>
                  <a:cubicBezTo>
                    <a:pt x="190500" y="1206500"/>
                    <a:pt x="181610" y="1217930"/>
                    <a:pt x="172720" y="1225550"/>
                  </a:cubicBezTo>
                  <a:cubicBezTo>
                    <a:pt x="163830" y="1231900"/>
                    <a:pt x="152400" y="1235710"/>
                    <a:pt x="138430" y="1235710"/>
                  </a:cubicBezTo>
                  <a:cubicBezTo>
                    <a:pt x="115570" y="1233170"/>
                    <a:pt x="69850" y="1212850"/>
                    <a:pt x="50800" y="1195070"/>
                  </a:cubicBezTo>
                  <a:cubicBezTo>
                    <a:pt x="36830" y="1182370"/>
                    <a:pt x="30480" y="1165860"/>
                    <a:pt x="25400" y="1148080"/>
                  </a:cubicBezTo>
                  <a:cubicBezTo>
                    <a:pt x="20320" y="1131570"/>
                    <a:pt x="22860" y="1121410"/>
                    <a:pt x="22860" y="1092200"/>
                  </a:cubicBezTo>
                  <a:cubicBezTo>
                    <a:pt x="19050" y="981710"/>
                    <a:pt x="31750" y="455930"/>
                    <a:pt x="21590" y="309880"/>
                  </a:cubicBezTo>
                  <a:cubicBezTo>
                    <a:pt x="17780" y="251460"/>
                    <a:pt x="0" y="228600"/>
                    <a:pt x="5080" y="187960"/>
                  </a:cubicBezTo>
                  <a:cubicBezTo>
                    <a:pt x="8890" y="147320"/>
                    <a:pt x="31750" y="97790"/>
                    <a:pt x="48260" y="68580"/>
                  </a:cubicBezTo>
                  <a:cubicBezTo>
                    <a:pt x="59690" y="46990"/>
                    <a:pt x="69850" y="31750"/>
                    <a:pt x="83820" y="20320"/>
                  </a:cubicBezTo>
                  <a:cubicBezTo>
                    <a:pt x="97790" y="10160"/>
                    <a:pt x="116840" y="0"/>
                    <a:pt x="133350" y="1270"/>
                  </a:cubicBezTo>
                  <a:cubicBezTo>
                    <a:pt x="152400" y="3810"/>
                    <a:pt x="177800" y="24130"/>
                    <a:pt x="191770" y="41910"/>
                  </a:cubicBezTo>
                  <a:cubicBezTo>
                    <a:pt x="205740" y="59690"/>
                    <a:pt x="210820" y="73660"/>
                    <a:pt x="218440" y="110490"/>
                  </a:cubicBezTo>
                  <a:cubicBezTo>
                    <a:pt x="245110" y="234950"/>
                    <a:pt x="259080" y="781050"/>
                    <a:pt x="254000" y="965200"/>
                  </a:cubicBezTo>
                  <a:cubicBezTo>
                    <a:pt x="251460" y="1054100"/>
                    <a:pt x="243840" y="1101090"/>
                    <a:pt x="234950" y="1162050"/>
                  </a:cubicBezTo>
                  <a:cubicBezTo>
                    <a:pt x="226060" y="1217930"/>
                    <a:pt x="222250" y="1290320"/>
                    <a:pt x="200660" y="1320800"/>
                  </a:cubicBezTo>
                  <a:cubicBezTo>
                    <a:pt x="187960" y="1338580"/>
                    <a:pt x="166370" y="1350010"/>
                    <a:pt x="149860" y="1348740"/>
                  </a:cubicBezTo>
                  <a:cubicBezTo>
                    <a:pt x="134620" y="1347470"/>
                    <a:pt x="118110" y="1336040"/>
                    <a:pt x="105410" y="1311910"/>
                  </a:cubicBezTo>
                  <a:cubicBezTo>
                    <a:pt x="64770" y="1236980"/>
                    <a:pt x="55880" y="923290"/>
                    <a:pt x="44450" y="742950"/>
                  </a:cubicBezTo>
                  <a:cubicBezTo>
                    <a:pt x="34290" y="584200"/>
                    <a:pt x="30480" y="397510"/>
                    <a:pt x="35560" y="289560"/>
                  </a:cubicBezTo>
                  <a:cubicBezTo>
                    <a:pt x="36830" y="228600"/>
                    <a:pt x="30480" y="168910"/>
                    <a:pt x="49530" y="148590"/>
                  </a:cubicBezTo>
                  <a:cubicBezTo>
                    <a:pt x="59690" y="137160"/>
                    <a:pt x="82550" y="134620"/>
                    <a:pt x="95250" y="138430"/>
                  </a:cubicBezTo>
                  <a:cubicBezTo>
                    <a:pt x="110490" y="144780"/>
                    <a:pt x="130810" y="170180"/>
                    <a:pt x="132080" y="182880"/>
                  </a:cubicBezTo>
                  <a:cubicBezTo>
                    <a:pt x="133350" y="193040"/>
                    <a:pt x="120650" y="195580"/>
                    <a:pt x="116840" y="210820"/>
                  </a:cubicBezTo>
                  <a:cubicBezTo>
                    <a:pt x="106680" y="261620"/>
                    <a:pt x="133350" y="443230"/>
                    <a:pt x="137160" y="556260"/>
                  </a:cubicBezTo>
                  <a:cubicBezTo>
                    <a:pt x="139700" y="664210"/>
                    <a:pt x="137160" y="768350"/>
                    <a:pt x="134620" y="873760"/>
                  </a:cubicBezTo>
                  <a:cubicBezTo>
                    <a:pt x="132080" y="982980"/>
                    <a:pt x="160020" y="1163320"/>
                    <a:pt x="118110" y="1200150"/>
                  </a:cubicBezTo>
                  <a:cubicBezTo>
                    <a:pt x="95250" y="1220470"/>
                    <a:pt x="16510" y="1193800"/>
                    <a:pt x="16510" y="1193800"/>
                  </a:cubicBezTo>
                </a:path>
              </a:pathLst>
            </a:custGeom>
            <a:solidFill>
              <a:srgbClr val="FFF234">
                <a:alpha val="5490"/>
              </a:srgbClr>
            </a:solidFill>
            <a:ln cap="sq">
              <a:noFill/>
              <a:prstDash val="solid"/>
              <a:miter/>
            </a:ln>
          </p:spPr>
          <p:txBody>
            <a:bodyPr/>
            <a:lstStyle/>
            <a:p>
              <a:endParaRPr lang="en-US"/>
            </a:p>
          </p:txBody>
        </p:sp>
      </p:grpSp>
      <p:grpSp>
        <p:nvGrpSpPr>
          <p:cNvPr id="11" name="Group 11"/>
          <p:cNvGrpSpPr/>
          <p:nvPr/>
        </p:nvGrpSpPr>
        <p:grpSpPr>
          <a:xfrm>
            <a:off x="6349365" y="7705725"/>
            <a:ext cx="148590" cy="152400"/>
            <a:chOff x="0" y="0"/>
            <a:chExt cx="198120" cy="203200"/>
          </a:xfrm>
        </p:grpSpPr>
        <p:sp>
          <p:nvSpPr>
            <p:cNvPr id="12" name="Freeform 12"/>
            <p:cNvSpPr/>
            <p:nvPr/>
          </p:nvSpPr>
          <p:spPr>
            <a:xfrm>
              <a:off x="45720" y="49530"/>
              <a:ext cx="99060" cy="102870"/>
            </a:xfrm>
            <a:custGeom>
              <a:avLst/>
              <a:gdLst/>
              <a:ahLst/>
              <a:cxnLst/>
              <a:rect l="l" t="t" r="r" b="b"/>
              <a:pathLst>
                <a:path w="99060" h="102870">
                  <a:moveTo>
                    <a:pt x="99060" y="35560"/>
                  </a:moveTo>
                  <a:cubicBezTo>
                    <a:pt x="97790" y="72390"/>
                    <a:pt x="82550" y="91440"/>
                    <a:pt x="71120" y="97790"/>
                  </a:cubicBezTo>
                  <a:cubicBezTo>
                    <a:pt x="64770" y="101600"/>
                    <a:pt x="55880" y="102870"/>
                    <a:pt x="48260" y="101600"/>
                  </a:cubicBezTo>
                  <a:cubicBezTo>
                    <a:pt x="35560" y="99060"/>
                    <a:pt x="13970" y="88900"/>
                    <a:pt x="7620" y="77470"/>
                  </a:cubicBezTo>
                  <a:cubicBezTo>
                    <a:pt x="0" y="66040"/>
                    <a:pt x="1270" y="41910"/>
                    <a:pt x="5080" y="30480"/>
                  </a:cubicBezTo>
                  <a:cubicBezTo>
                    <a:pt x="7620" y="21590"/>
                    <a:pt x="13970" y="16510"/>
                    <a:pt x="19050" y="11430"/>
                  </a:cubicBezTo>
                  <a:cubicBezTo>
                    <a:pt x="25400" y="6350"/>
                    <a:pt x="33020" y="1270"/>
                    <a:pt x="41910" y="1270"/>
                  </a:cubicBezTo>
                  <a:cubicBezTo>
                    <a:pt x="54610" y="0"/>
                    <a:pt x="86360" y="15240"/>
                    <a:pt x="86360" y="15240"/>
                  </a:cubicBezTo>
                </a:path>
              </a:pathLst>
            </a:custGeom>
            <a:solidFill>
              <a:srgbClr val="FFF234">
                <a:alpha val="5490"/>
              </a:srgbClr>
            </a:solidFill>
            <a:ln cap="sq">
              <a:noFill/>
              <a:prstDash val="solid"/>
              <a:miter/>
            </a:ln>
          </p:spPr>
          <p:txBody>
            <a:bodyPr/>
            <a:lstStyle/>
            <a:p>
              <a:endParaRPr lang="en-US"/>
            </a:p>
          </p:txBody>
        </p:sp>
      </p:grpSp>
      <p:grpSp>
        <p:nvGrpSpPr>
          <p:cNvPr id="13" name="Group 13"/>
          <p:cNvGrpSpPr/>
          <p:nvPr/>
        </p:nvGrpSpPr>
        <p:grpSpPr>
          <a:xfrm>
            <a:off x="6660832" y="7627620"/>
            <a:ext cx="148590" cy="152400"/>
            <a:chOff x="0" y="0"/>
            <a:chExt cx="198120" cy="203200"/>
          </a:xfrm>
        </p:grpSpPr>
        <p:sp>
          <p:nvSpPr>
            <p:cNvPr id="14" name="Freeform 14"/>
            <p:cNvSpPr/>
            <p:nvPr/>
          </p:nvSpPr>
          <p:spPr>
            <a:xfrm>
              <a:off x="45720" y="50800"/>
              <a:ext cx="99060" cy="102870"/>
            </a:xfrm>
            <a:custGeom>
              <a:avLst/>
              <a:gdLst/>
              <a:ahLst/>
              <a:cxnLst/>
              <a:rect l="l" t="t" r="r" b="b"/>
              <a:pathLst>
                <a:path w="99060" h="102870">
                  <a:moveTo>
                    <a:pt x="99060" y="35560"/>
                  </a:moveTo>
                  <a:cubicBezTo>
                    <a:pt x="97790" y="71120"/>
                    <a:pt x="82550" y="90170"/>
                    <a:pt x="72390" y="96520"/>
                  </a:cubicBezTo>
                  <a:cubicBezTo>
                    <a:pt x="64770" y="101600"/>
                    <a:pt x="57150" y="102870"/>
                    <a:pt x="48260" y="100330"/>
                  </a:cubicBezTo>
                  <a:cubicBezTo>
                    <a:pt x="35560" y="99060"/>
                    <a:pt x="15240" y="88900"/>
                    <a:pt x="7620" y="76200"/>
                  </a:cubicBezTo>
                  <a:cubicBezTo>
                    <a:pt x="0" y="64770"/>
                    <a:pt x="1270" y="40640"/>
                    <a:pt x="5080" y="29210"/>
                  </a:cubicBezTo>
                  <a:cubicBezTo>
                    <a:pt x="7620" y="20320"/>
                    <a:pt x="13970" y="15240"/>
                    <a:pt x="19050" y="10160"/>
                  </a:cubicBezTo>
                  <a:cubicBezTo>
                    <a:pt x="25400" y="5080"/>
                    <a:pt x="33020" y="1270"/>
                    <a:pt x="41910" y="0"/>
                  </a:cubicBezTo>
                  <a:cubicBezTo>
                    <a:pt x="54610" y="0"/>
                    <a:pt x="86360" y="13970"/>
                    <a:pt x="86360" y="13970"/>
                  </a:cubicBezTo>
                </a:path>
              </a:pathLst>
            </a:custGeom>
            <a:solidFill>
              <a:srgbClr val="FFF234">
                <a:alpha val="5490"/>
              </a:srgbClr>
            </a:solidFill>
            <a:ln cap="sq">
              <a:noFill/>
              <a:prstDash val="solid"/>
              <a:miter/>
            </a:ln>
          </p:spPr>
          <p:txBody>
            <a:bodyPr/>
            <a:lstStyle/>
            <a:p>
              <a:endParaRPr lang="en-US"/>
            </a:p>
          </p:txBody>
        </p:sp>
      </p:grpSp>
      <p:grpSp>
        <p:nvGrpSpPr>
          <p:cNvPr id="15" name="Group 15"/>
          <p:cNvGrpSpPr/>
          <p:nvPr/>
        </p:nvGrpSpPr>
        <p:grpSpPr>
          <a:xfrm>
            <a:off x="6256972" y="6589395"/>
            <a:ext cx="215265" cy="1362075"/>
            <a:chOff x="0" y="0"/>
            <a:chExt cx="287020" cy="1816100"/>
          </a:xfrm>
        </p:grpSpPr>
        <p:sp>
          <p:nvSpPr>
            <p:cNvPr id="16" name="Freeform 16"/>
            <p:cNvSpPr/>
            <p:nvPr/>
          </p:nvSpPr>
          <p:spPr>
            <a:xfrm>
              <a:off x="13970" y="43180"/>
              <a:ext cx="236220" cy="1743710"/>
            </a:xfrm>
            <a:custGeom>
              <a:avLst/>
              <a:gdLst/>
              <a:ahLst/>
              <a:cxnLst/>
              <a:rect l="l" t="t" r="r" b="b"/>
              <a:pathLst>
                <a:path w="236220" h="1743710">
                  <a:moveTo>
                    <a:pt x="62230" y="1722120"/>
                  </a:moveTo>
                  <a:cubicBezTo>
                    <a:pt x="86360" y="1309370"/>
                    <a:pt x="111760" y="1209040"/>
                    <a:pt x="119380" y="1064260"/>
                  </a:cubicBezTo>
                  <a:cubicBezTo>
                    <a:pt x="133350" y="842010"/>
                    <a:pt x="129540" y="370840"/>
                    <a:pt x="120650" y="214630"/>
                  </a:cubicBezTo>
                  <a:cubicBezTo>
                    <a:pt x="118110" y="156210"/>
                    <a:pt x="91440" y="115570"/>
                    <a:pt x="106680" y="92710"/>
                  </a:cubicBezTo>
                  <a:cubicBezTo>
                    <a:pt x="119380" y="74930"/>
                    <a:pt x="175260" y="66040"/>
                    <a:pt x="182880" y="74930"/>
                  </a:cubicBezTo>
                  <a:cubicBezTo>
                    <a:pt x="190500" y="82550"/>
                    <a:pt x="170180" y="106680"/>
                    <a:pt x="166370" y="130810"/>
                  </a:cubicBezTo>
                  <a:cubicBezTo>
                    <a:pt x="161290" y="167640"/>
                    <a:pt x="165100" y="204470"/>
                    <a:pt x="163830" y="276860"/>
                  </a:cubicBezTo>
                  <a:cubicBezTo>
                    <a:pt x="162560" y="473710"/>
                    <a:pt x="156210" y="1165860"/>
                    <a:pt x="163830" y="1388110"/>
                  </a:cubicBezTo>
                  <a:cubicBezTo>
                    <a:pt x="167640" y="1483360"/>
                    <a:pt x="184150" y="1554480"/>
                    <a:pt x="179070" y="1593850"/>
                  </a:cubicBezTo>
                  <a:cubicBezTo>
                    <a:pt x="176530" y="1610360"/>
                    <a:pt x="173990" y="1619250"/>
                    <a:pt x="166370" y="1626870"/>
                  </a:cubicBezTo>
                  <a:cubicBezTo>
                    <a:pt x="158750" y="1635760"/>
                    <a:pt x="146050" y="1643380"/>
                    <a:pt x="134620" y="1644650"/>
                  </a:cubicBezTo>
                  <a:cubicBezTo>
                    <a:pt x="120650" y="1644650"/>
                    <a:pt x="99060" y="1637030"/>
                    <a:pt x="90170" y="1626870"/>
                  </a:cubicBezTo>
                  <a:cubicBezTo>
                    <a:pt x="81280" y="1619250"/>
                    <a:pt x="81280" y="1614170"/>
                    <a:pt x="77470" y="1593850"/>
                  </a:cubicBezTo>
                  <a:cubicBezTo>
                    <a:pt x="53340" y="1468120"/>
                    <a:pt x="96520" y="349250"/>
                    <a:pt x="63500" y="185420"/>
                  </a:cubicBezTo>
                  <a:cubicBezTo>
                    <a:pt x="55880" y="149860"/>
                    <a:pt x="35560" y="139700"/>
                    <a:pt x="36830" y="121920"/>
                  </a:cubicBezTo>
                  <a:cubicBezTo>
                    <a:pt x="36830" y="109220"/>
                    <a:pt x="43180" y="96520"/>
                    <a:pt x="52070" y="88900"/>
                  </a:cubicBezTo>
                  <a:cubicBezTo>
                    <a:pt x="62230" y="81280"/>
                    <a:pt x="83820" y="73660"/>
                    <a:pt x="97790" y="76200"/>
                  </a:cubicBezTo>
                  <a:cubicBezTo>
                    <a:pt x="110490" y="78740"/>
                    <a:pt x="123190" y="85090"/>
                    <a:pt x="133350" y="106680"/>
                  </a:cubicBezTo>
                  <a:cubicBezTo>
                    <a:pt x="177800" y="195580"/>
                    <a:pt x="133350" y="796290"/>
                    <a:pt x="149860" y="979170"/>
                  </a:cubicBezTo>
                  <a:cubicBezTo>
                    <a:pt x="156210" y="1064260"/>
                    <a:pt x="171450" y="1092200"/>
                    <a:pt x="177800" y="1164590"/>
                  </a:cubicBezTo>
                  <a:cubicBezTo>
                    <a:pt x="185420" y="1268730"/>
                    <a:pt x="166370" y="1489710"/>
                    <a:pt x="179070" y="1544320"/>
                  </a:cubicBezTo>
                  <a:cubicBezTo>
                    <a:pt x="182880" y="1559560"/>
                    <a:pt x="193040" y="1560830"/>
                    <a:pt x="193040" y="1573530"/>
                  </a:cubicBezTo>
                  <a:cubicBezTo>
                    <a:pt x="194310" y="1596390"/>
                    <a:pt x="168910" y="1661160"/>
                    <a:pt x="149860" y="1666240"/>
                  </a:cubicBezTo>
                  <a:cubicBezTo>
                    <a:pt x="134620" y="1668780"/>
                    <a:pt x="104140" y="1638300"/>
                    <a:pt x="91440" y="1617980"/>
                  </a:cubicBezTo>
                  <a:cubicBezTo>
                    <a:pt x="80010" y="1597660"/>
                    <a:pt x="81280" y="1578610"/>
                    <a:pt x="77470" y="1544320"/>
                  </a:cubicBezTo>
                  <a:cubicBezTo>
                    <a:pt x="68580" y="1460500"/>
                    <a:pt x="82550" y="1216660"/>
                    <a:pt x="72390" y="1115060"/>
                  </a:cubicBezTo>
                  <a:cubicBezTo>
                    <a:pt x="67310" y="1056640"/>
                    <a:pt x="54610" y="1045210"/>
                    <a:pt x="48260" y="980440"/>
                  </a:cubicBezTo>
                  <a:cubicBezTo>
                    <a:pt x="31750" y="819150"/>
                    <a:pt x="0" y="226060"/>
                    <a:pt x="36830" y="121920"/>
                  </a:cubicBezTo>
                  <a:cubicBezTo>
                    <a:pt x="45720" y="95250"/>
                    <a:pt x="58420" y="82550"/>
                    <a:pt x="72390" y="77470"/>
                  </a:cubicBezTo>
                  <a:cubicBezTo>
                    <a:pt x="86360" y="72390"/>
                    <a:pt x="106680" y="76200"/>
                    <a:pt x="119380" y="86360"/>
                  </a:cubicBezTo>
                  <a:cubicBezTo>
                    <a:pt x="140970" y="104140"/>
                    <a:pt x="152400" y="140970"/>
                    <a:pt x="163830" y="201930"/>
                  </a:cubicBezTo>
                  <a:cubicBezTo>
                    <a:pt x="203200" y="408940"/>
                    <a:pt x="222250" y="1450340"/>
                    <a:pt x="179070" y="1593850"/>
                  </a:cubicBezTo>
                  <a:cubicBezTo>
                    <a:pt x="170180" y="1623060"/>
                    <a:pt x="161290" y="1635760"/>
                    <a:pt x="146050" y="1640840"/>
                  </a:cubicBezTo>
                  <a:cubicBezTo>
                    <a:pt x="130810" y="1647190"/>
                    <a:pt x="104140" y="1642110"/>
                    <a:pt x="90170" y="1626870"/>
                  </a:cubicBezTo>
                  <a:cubicBezTo>
                    <a:pt x="64770" y="1600200"/>
                    <a:pt x="69850" y="1530350"/>
                    <a:pt x="62230" y="1440180"/>
                  </a:cubicBezTo>
                  <a:cubicBezTo>
                    <a:pt x="45720" y="1202690"/>
                    <a:pt x="44450" y="314960"/>
                    <a:pt x="63500" y="144780"/>
                  </a:cubicBezTo>
                  <a:cubicBezTo>
                    <a:pt x="68580" y="102870"/>
                    <a:pt x="73660" y="90170"/>
                    <a:pt x="82550" y="67310"/>
                  </a:cubicBezTo>
                  <a:cubicBezTo>
                    <a:pt x="90170" y="45720"/>
                    <a:pt x="97790" y="15240"/>
                    <a:pt x="114300" y="7620"/>
                  </a:cubicBezTo>
                  <a:cubicBezTo>
                    <a:pt x="134620" y="0"/>
                    <a:pt x="181610" y="11430"/>
                    <a:pt x="199390" y="31750"/>
                  </a:cubicBezTo>
                  <a:cubicBezTo>
                    <a:pt x="222250" y="55880"/>
                    <a:pt x="215900" y="99060"/>
                    <a:pt x="222250" y="162560"/>
                  </a:cubicBezTo>
                  <a:cubicBezTo>
                    <a:pt x="236220" y="328930"/>
                    <a:pt x="234950" y="838200"/>
                    <a:pt x="220980" y="1070610"/>
                  </a:cubicBezTo>
                  <a:cubicBezTo>
                    <a:pt x="212090" y="1216660"/>
                    <a:pt x="187960" y="1310640"/>
                    <a:pt x="179070" y="1423670"/>
                  </a:cubicBezTo>
                  <a:cubicBezTo>
                    <a:pt x="170180" y="1527810"/>
                    <a:pt x="203200" y="1685290"/>
                    <a:pt x="165100" y="1722120"/>
                  </a:cubicBezTo>
                  <a:cubicBezTo>
                    <a:pt x="142240" y="1743710"/>
                    <a:pt x="62230" y="1722120"/>
                    <a:pt x="62230" y="1722120"/>
                  </a:cubicBezTo>
                </a:path>
              </a:pathLst>
            </a:custGeom>
            <a:solidFill>
              <a:srgbClr val="FFF234">
                <a:alpha val="5490"/>
              </a:srgbClr>
            </a:solidFill>
            <a:ln cap="sq">
              <a:noFill/>
              <a:prstDash val="solid"/>
              <a:miter/>
            </a:ln>
          </p:spPr>
          <p:txBody>
            <a:bodyPr/>
            <a:lstStyle/>
            <a:p>
              <a:endParaRPr lang="en-US"/>
            </a:p>
          </p:txBody>
        </p:sp>
      </p:grpSp>
      <p:grpSp>
        <p:nvGrpSpPr>
          <p:cNvPr id="17" name="Group 17"/>
          <p:cNvGrpSpPr/>
          <p:nvPr/>
        </p:nvGrpSpPr>
        <p:grpSpPr>
          <a:xfrm>
            <a:off x="15552420" y="6548438"/>
            <a:ext cx="295275" cy="1403032"/>
            <a:chOff x="0" y="0"/>
            <a:chExt cx="393700" cy="1870710"/>
          </a:xfrm>
        </p:grpSpPr>
        <p:sp>
          <p:nvSpPr>
            <p:cNvPr id="18" name="Freeform 18"/>
            <p:cNvSpPr/>
            <p:nvPr/>
          </p:nvSpPr>
          <p:spPr>
            <a:xfrm>
              <a:off x="34290" y="48260"/>
              <a:ext cx="347980" cy="1794510"/>
            </a:xfrm>
            <a:custGeom>
              <a:avLst/>
              <a:gdLst/>
              <a:ahLst/>
              <a:cxnLst/>
              <a:rect l="l" t="t" r="r" b="b"/>
              <a:pathLst>
                <a:path w="347980" h="1794510">
                  <a:moveTo>
                    <a:pt x="104140" y="1771650"/>
                  </a:moveTo>
                  <a:cubicBezTo>
                    <a:pt x="93980" y="1272540"/>
                    <a:pt x="48260" y="1145540"/>
                    <a:pt x="34290" y="986790"/>
                  </a:cubicBezTo>
                  <a:cubicBezTo>
                    <a:pt x="16510" y="781050"/>
                    <a:pt x="39370" y="414020"/>
                    <a:pt x="31750" y="275590"/>
                  </a:cubicBezTo>
                  <a:cubicBezTo>
                    <a:pt x="27940" y="219710"/>
                    <a:pt x="13970" y="184150"/>
                    <a:pt x="16510" y="157480"/>
                  </a:cubicBezTo>
                  <a:cubicBezTo>
                    <a:pt x="17780" y="142240"/>
                    <a:pt x="20320" y="130810"/>
                    <a:pt x="29210" y="123190"/>
                  </a:cubicBezTo>
                  <a:cubicBezTo>
                    <a:pt x="38100" y="113030"/>
                    <a:pt x="59690" y="105410"/>
                    <a:pt x="72390" y="105410"/>
                  </a:cubicBezTo>
                  <a:cubicBezTo>
                    <a:pt x="83820" y="105410"/>
                    <a:pt x="97790" y="113030"/>
                    <a:pt x="105410" y="121920"/>
                  </a:cubicBezTo>
                  <a:cubicBezTo>
                    <a:pt x="113030" y="129540"/>
                    <a:pt x="114300" y="137160"/>
                    <a:pt x="118110" y="154940"/>
                  </a:cubicBezTo>
                  <a:cubicBezTo>
                    <a:pt x="130810" y="218440"/>
                    <a:pt x="100330" y="447040"/>
                    <a:pt x="118110" y="595630"/>
                  </a:cubicBezTo>
                  <a:cubicBezTo>
                    <a:pt x="135890" y="753110"/>
                    <a:pt x="212090" y="904240"/>
                    <a:pt x="231140" y="1073150"/>
                  </a:cubicBezTo>
                  <a:cubicBezTo>
                    <a:pt x="251460" y="1261110"/>
                    <a:pt x="269240" y="1620520"/>
                    <a:pt x="220980" y="1672590"/>
                  </a:cubicBezTo>
                  <a:cubicBezTo>
                    <a:pt x="205740" y="1689100"/>
                    <a:pt x="168910" y="1687830"/>
                    <a:pt x="161290" y="1677670"/>
                  </a:cubicBezTo>
                  <a:cubicBezTo>
                    <a:pt x="151130" y="1663700"/>
                    <a:pt x="193040" y="1619250"/>
                    <a:pt x="203200" y="1564640"/>
                  </a:cubicBezTo>
                  <a:cubicBezTo>
                    <a:pt x="226060" y="1436370"/>
                    <a:pt x="212090" y="1070610"/>
                    <a:pt x="207010" y="899160"/>
                  </a:cubicBezTo>
                  <a:cubicBezTo>
                    <a:pt x="204470" y="792480"/>
                    <a:pt x="200660" y="718820"/>
                    <a:pt x="193040" y="638810"/>
                  </a:cubicBezTo>
                  <a:cubicBezTo>
                    <a:pt x="185420" y="567690"/>
                    <a:pt x="171450" y="519430"/>
                    <a:pt x="165100" y="443230"/>
                  </a:cubicBezTo>
                  <a:cubicBezTo>
                    <a:pt x="154940" y="335280"/>
                    <a:pt x="139700" y="111760"/>
                    <a:pt x="148590" y="53340"/>
                  </a:cubicBezTo>
                  <a:cubicBezTo>
                    <a:pt x="151130" y="35560"/>
                    <a:pt x="153670" y="27940"/>
                    <a:pt x="161290" y="20320"/>
                  </a:cubicBezTo>
                  <a:cubicBezTo>
                    <a:pt x="168910" y="11430"/>
                    <a:pt x="181610" y="3810"/>
                    <a:pt x="193040" y="2540"/>
                  </a:cubicBezTo>
                  <a:cubicBezTo>
                    <a:pt x="204470" y="1270"/>
                    <a:pt x="218440" y="5080"/>
                    <a:pt x="227330" y="11430"/>
                  </a:cubicBezTo>
                  <a:cubicBezTo>
                    <a:pt x="237490" y="17780"/>
                    <a:pt x="242570" y="22860"/>
                    <a:pt x="248920" y="40640"/>
                  </a:cubicBezTo>
                  <a:cubicBezTo>
                    <a:pt x="273050" y="116840"/>
                    <a:pt x="238760" y="543560"/>
                    <a:pt x="250190" y="698500"/>
                  </a:cubicBezTo>
                  <a:cubicBezTo>
                    <a:pt x="256540" y="784860"/>
                    <a:pt x="271780" y="810260"/>
                    <a:pt x="278130" y="899160"/>
                  </a:cubicBezTo>
                  <a:cubicBezTo>
                    <a:pt x="290830" y="1071880"/>
                    <a:pt x="347980" y="1600200"/>
                    <a:pt x="279400" y="1668780"/>
                  </a:cubicBezTo>
                  <a:cubicBezTo>
                    <a:pt x="255270" y="1694180"/>
                    <a:pt x="203200" y="1694180"/>
                    <a:pt x="177800" y="1668780"/>
                  </a:cubicBezTo>
                  <a:cubicBezTo>
                    <a:pt x="109220" y="1601470"/>
                    <a:pt x="189230" y="1078230"/>
                    <a:pt x="176530" y="905510"/>
                  </a:cubicBezTo>
                  <a:cubicBezTo>
                    <a:pt x="170180" y="814070"/>
                    <a:pt x="154940" y="787400"/>
                    <a:pt x="148590" y="698500"/>
                  </a:cubicBezTo>
                  <a:cubicBezTo>
                    <a:pt x="138430" y="543560"/>
                    <a:pt x="127000" y="139700"/>
                    <a:pt x="148590" y="53340"/>
                  </a:cubicBezTo>
                  <a:cubicBezTo>
                    <a:pt x="153670" y="30480"/>
                    <a:pt x="160020" y="20320"/>
                    <a:pt x="170180" y="11430"/>
                  </a:cubicBezTo>
                  <a:cubicBezTo>
                    <a:pt x="179070" y="5080"/>
                    <a:pt x="193040" y="0"/>
                    <a:pt x="204470" y="2540"/>
                  </a:cubicBezTo>
                  <a:cubicBezTo>
                    <a:pt x="219710" y="6350"/>
                    <a:pt x="237490" y="17780"/>
                    <a:pt x="248920" y="40640"/>
                  </a:cubicBezTo>
                  <a:cubicBezTo>
                    <a:pt x="278130" y="102870"/>
                    <a:pt x="256540" y="342900"/>
                    <a:pt x="266700" y="452120"/>
                  </a:cubicBezTo>
                  <a:cubicBezTo>
                    <a:pt x="274320" y="527050"/>
                    <a:pt x="287020" y="571500"/>
                    <a:pt x="294640" y="638810"/>
                  </a:cubicBezTo>
                  <a:cubicBezTo>
                    <a:pt x="302260" y="717550"/>
                    <a:pt x="306070" y="793750"/>
                    <a:pt x="308610" y="899160"/>
                  </a:cubicBezTo>
                  <a:cubicBezTo>
                    <a:pt x="312420" y="1061720"/>
                    <a:pt x="314960" y="1400810"/>
                    <a:pt x="306070" y="1522730"/>
                  </a:cubicBezTo>
                  <a:cubicBezTo>
                    <a:pt x="302260" y="1572260"/>
                    <a:pt x="303530" y="1592580"/>
                    <a:pt x="290830" y="1628140"/>
                  </a:cubicBezTo>
                  <a:cubicBezTo>
                    <a:pt x="276860" y="1671320"/>
                    <a:pt x="248920" y="1741170"/>
                    <a:pt x="219710" y="1760220"/>
                  </a:cubicBezTo>
                  <a:cubicBezTo>
                    <a:pt x="200660" y="1772920"/>
                    <a:pt x="171450" y="1775460"/>
                    <a:pt x="154940" y="1767840"/>
                  </a:cubicBezTo>
                  <a:cubicBezTo>
                    <a:pt x="137160" y="1757680"/>
                    <a:pt x="128270" y="1736090"/>
                    <a:pt x="119380" y="1701800"/>
                  </a:cubicBezTo>
                  <a:cubicBezTo>
                    <a:pt x="95250" y="1602740"/>
                    <a:pt x="149860" y="1277620"/>
                    <a:pt x="129540" y="1085850"/>
                  </a:cubicBezTo>
                  <a:cubicBezTo>
                    <a:pt x="111760" y="911860"/>
                    <a:pt x="35560" y="755650"/>
                    <a:pt x="16510" y="596900"/>
                  </a:cubicBezTo>
                  <a:cubicBezTo>
                    <a:pt x="0" y="447040"/>
                    <a:pt x="6350" y="219710"/>
                    <a:pt x="16510" y="157480"/>
                  </a:cubicBezTo>
                  <a:cubicBezTo>
                    <a:pt x="20320" y="138430"/>
                    <a:pt x="20320" y="130810"/>
                    <a:pt x="29210" y="123190"/>
                  </a:cubicBezTo>
                  <a:cubicBezTo>
                    <a:pt x="39370" y="113030"/>
                    <a:pt x="69850" y="102870"/>
                    <a:pt x="85090" y="107950"/>
                  </a:cubicBezTo>
                  <a:cubicBezTo>
                    <a:pt x="99060" y="113030"/>
                    <a:pt x="110490" y="134620"/>
                    <a:pt x="118110" y="154940"/>
                  </a:cubicBezTo>
                  <a:cubicBezTo>
                    <a:pt x="129540" y="185420"/>
                    <a:pt x="129540" y="218440"/>
                    <a:pt x="133350" y="275590"/>
                  </a:cubicBezTo>
                  <a:cubicBezTo>
                    <a:pt x="142240" y="417830"/>
                    <a:pt x="119380" y="803910"/>
                    <a:pt x="138430" y="1010920"/>
                  </a:cubicBezTo>
                  <a:cubicBezTo>
                    <a:pt x="152400" y="1164590"/>
                    <a:pt x="194310" y="1277620"/>
                    <a:pt x="205740" y="1408430"/>
                  </a:cubicBezTo>
                  <a:cubicBezTo>
                    <a:pt x="217170" y="1531620"/>
                    <a:pt x="248920" y="1729740"/>
                    <a:pt x="207010" y="1771650"/>
                  </a:cubicBezTo>
                  <a:cubicBezTo>
                    <a:pt x="185420" y="1794510"/>
                    <a:pt x="104140" y="1771650"/>
                    <a:pt x="104140" y="1771650"/>
                  </a:cubicBezTo>
                </a:path>
              </a:pathLst>
            </a:custGeom>
            <a:solidFill>
              <a:srgbClr val="FFF234">
                <a:alpha val="5490"/>
              </a:srgbClr>
            </a:solidFill>
            <a:ln cap="sq">
              <a:noFill/>
              <a:prstDash val="solid"/>
              <a:miter/>
            </a:ln>
          </p:spPr>
          <p:txBody>
            <a:bodyPr/>
            <a:lstStyle/>
            <a:p>
              <a:endParaRPr lang="en-US"/>
            </a:p>
          </p:txBody>
        </p:sp>
      </p:grpSp>
      <p:grpSp>
        <p:nvGrpSpPr>
          <p:cNvPr id="19" name="Group 19"/>
          <p:cNvGrpSpPr/>
          <p:nvPr/>
        </p:nvGrpSpPr>
        <p:grpSpPr>
          <a:xfrm>
            <a:off x="3296603" y="6583680"/>
            <a:ext cx="265747" cy="1391602"/>
            <a:chOff x="0" y="0"/>
            <a:chExt cx="354330" cy="1855470"/>
          </a:xfrm>
        </p:grpSpPr>
        <p:sp>
          <p:nvSpPr>
            <p:cNvPr id="20" name="Freeform 20"/>
            <p:cNvSpPr/>
            <p:nvPr/>
          </p:nvSpPr>
          <p:spPr>
            <a:xfrm>
              <a:off x="41910" y="46990"/>
              <a:ext cx="283210" cy="1764030"/>
            </a:xfrm>
            <a:custGeom>
              <a:avLst/>
              <a:gdLst/>
              <a:ahLst/>
              <a:cxnLst/>
              <a:rect l="l" t="t" r="r" b="b"/>
              <a:pathLst>
                <a:path w="283210" h="1764030">
                  <a:moveTo>
                    <a:pt x="130810" y="1604010"/>
                  </a:moveTo>
                  <a:cubicBezTo>
                    <a:pt x="127000" y="1186180"/>
                    <a:pt x="151130" y="1027430"/>
                    <a:pt x="158750" y="853440"/>
                  </a:cubicBezTo>
                  <a:cubicBezTo>
                    <a:pt x="166370" y="636270"/>
                    <a:pt x="111760" y="193040"/>
                    <a:pt x="160020" y="116840"/>
                  </a:cubicBezTo>
                  <a:cubicBezTo>
                    <a:pt x="172720" y="95250"/>
                    <a:pt x="198120" y="85090"/>
                    <a:pt x="209550" y="91440"/>
                  </a:cubicBezTo>
                  <a:cubicBezTo>
                    <a:pt x="234950" y="106680"/>
                    <a:pt x="220980" y="243840"/>
                    <a:pt x="213360" y="346710"/>
                  </a:cubicBezTo>
                  <a:cubicBezTo>
                    <a:pt x="200660" y="509270"/>
                    <a:pt x="121920" y="805180"/>
                    <a:pt x="110490" y="970280"/>
                  </a:cubicBezTo>
                  <a:cubicBezTo>
                    <a:pt x="102870" y="1076960"/>
                    <a:pt x="106680" y="1137920"/>
                    <a:pt x="115570" y="1235710"/>
                  </a:cubicBezTo>
                  <a:cubicBezTo>
                    <a:pt x="128270" y="1357630"/>
                    <a:pt x="189230" y="1567180"/>
                    <a:pt x="189230" y="1642110"/>
                  </a:cubicBezTo>
                  <a:cubicBezTo>
                    <a:pt x="189230" y="1672590"/>
                    <a:pt x="187960" y="1687830"/>
                    <a:pt x="179070" y="1704340"/>
                  </a:cubicBezTo>
                  <a:cubicBezTo>
                    <a:pt x="168910" y="1722120"/>
                    <a:pt x="148590" y="1736090"/>
                    <a:pt x="129540" y="1744980"/>
                  </a:cubicBezTo>
                  <a:cubicBezTo>
                    <a:pt x="110490" y="1753870"/>
                    <a:pt x="80010" y="1764030"/>
                    <a:pt x="62230" y="1757680"/>
                  </a:cubicBezTo>
                  <a:cubicBezTo>
                    <a:pt x="45720" y="1751330"/>
                    <a:pt x="27940" y="1729740"/>
                    <a:pt x="26670" y="1711960"/>
                  </a:cubicBezTo>
                  <a:cubicBezTo>
                    <a:pt x="24130" y="1691640"/>
                    <a:pt x="44450" y="1663700"/>
                    <a:pt x="59690" y="1640840"/>
                  </a:cubicBezTo>
                  <a:cubicBezTo>
                    <a:pt x="76200" y="1614170"/>
                    <a:pt x="100330" y="1565910"/>
                    <a:pt x="124460" y="1563370"/>
                  </a:cubicBezTo>
                  <a:cubicBezTo>
                    <a:pt x="149860" y="1559560"/>
                    <a:pt x="207010" y="1596390"/>
                    <a:pt x="209550" y="1619250"/>
                  </a:cubicBezTo>
                  <a:cubicBezTo>
                    <a:pt x="212090" y="1644650"/>
                    <a:pt x="144780" y="1709420"/>
                    <a:pt x="123190" y="1708150"/>
                  </a:cubicBezTo>
                  <a:cubicBezTo>
                    <a:pt x="107950" y="1706880"/>
                    <a:pt x="99060" y="1684020"/>
                    <a:pt x="87630" y="1657350"/>
                  </a:cubicBezTo>
                  <a:cubicBezTo>
                    <a:pt x="58420" y="1587500"/>
                    <a:pt x="27940" y="1374140"/>
                    <a:pt x="15240" y="1245870"/>
                  </a:cubicBezTo>
                  <a:cubicBezTo>
                    <a:pt x="3810" y="1136650"/>
                    <a:pt x="0" y="1057910"/>
                    <a:pt x="8890" y="938530"/>
                  </a:cubicBezTo>
                  <a:cubicBezTo>
                    <a:pt x="21590" y="770890"/>
                    <a:pt x="102870" y="492760"/>
                    <a:pt x="113030" y="334010"/>
                  </a:cubicBezTo>
                  <a:cubicBezTo>
                    <a:pt x="119380" y="232410"/>
                    <a:pt x="90170" y="129540"/>
                    <a:pt x="102870" y="81280"/>
                  </a:cubicBezTo>
                  <a:cubicBezTo>
                    <a:pt x="107950" y="58420"/>
                    <a:pt x="118110" y="48260"/>
                    <a:pt x="129540" y="35560"/>
                  </a:cubicBezTo>
                  <a:cubicBezTo>
                    <a:pt x="142240" y="22860"/>
                    <a:pt x="160020" y="7620"/>
                    <a:pt x="176530" y="3810"/>
                  </a:cubicBezTo>
                  <a:cubicBezTo>
                    <a:pt x="194310" y="0"/>
                    <a:pt x="220980" y="2540"/>
                    <a:pt x="234950" y="13970"/>
                  </a:cubicBezTo>
                  <a:cubicBezTo>
                    <a:pt x="250190" y="26670"/>
                    <a:pt x="254000" y="45720"/>
                    <a:pt x="261620" y="80010"/>
                  </a:cubicBezTo>
                  <a:cubicBezTo>
                    <a:pt x="283210" y="193040"/>
                    <a:pt x="269240" y="603250"/>
                    <a:pt x="260350" y="821690"/>
                  </a:cubicBezTo>
                  <a:cubicBezTo>
                    <a:pt x="254000" y="996950"/>
                    <a:pt x="228600" y="1151890"/>
                    <a:pt x="224790" y="1291590"/>
                  </a:cubicBezTo>
                  <a:cubicBezTo>
                    <a:pt x="222250" y="1402080"/>
                    <a:pt x="269240" y="1551940"/>
                    <a:pt x="233680" y="1592580"/>
                  </a:cubicBezTo>
                  <a:cubicBezTo>
                    <a:pt x="212090" y="1616710"/>
                    <a:pt x="130810" y="1604010"/>
                    <a:pt x="130810" y="1604010"/>
                  </a:cubicBezTo>
                </a:path>
              </a:pathLst>
            </a:custGeom>
            <a:solidFill>
              <a:srgbClr val="FFF234">
                <a:alpha val="5490"/>
              </a:srgbClr>
            </a:solidFill>
            <a:ln cap="sq">
              <a:noFill/>
              <a:prstDash val="solid"/>
              <a:miter/>
            </a:ln>
          </p:spPr>
          <p:txBody>
            <a:bodyPr/>
            <a:lstStyle/>
            <a:p>
              <a:endParaRPr lang="en-US"/>
            </a:p>
          </p:txBody>
        </p:sp>
      </p:grpSp>
      <p:grpSp>
        <p:nvGrpSpPr>
          <p:cNvPr id="21" name="Group 21"/>
          <p:cNvGrpSpPr/>
          <p:nvPr/>
        </p:nvGrpSpPr>
        <p:grpSpPr>
          <a:xfrm>
            <a:off x="3663315" y="6570345"/>
            <a:ext cx="329565" cy="1085850"/>
            <a:chOff x="0" y="0"/>
            <a:chExt cx="439420" cy="1447800"/>
          </a:xfrm>
        </p:grpSpPr>
        <p:sp>
          <p:nvSpPr>
            <p:cNvPr id="22" name="Freeform 22"/>
            <p:cNvSpPr/>
            <p:nvPr/>
          </p:nvSpPr>
          <p:spPr>
            <a:xfrm>
              <a:off x="43180" y="41910"/>
              <a:ext cx="349250" cy="1356360"/>
            </a:xfrm>
            <a:custGeom>
              <a:avLst/>
              <a:gdLst/>
              <a:ahLst/>
              <a:cxnLst/>
              <a:rect l="l" t="t" r="r" b="b"/>
              <a:pathLst>
                <a:path w="349250" h="1356360">
                  <a:moveTo>
                    <a:pt x="107950" y="1225550"/>
                  </a:moveTo>
                  <a:cubicBezTo>
                    <a:pt x="125730" y="422910"/>
                    <a:pt x="132080" y="201930"/>
                    <a:pt x="171450" y="132080"/>
                  </a:cubicBezTo>
                  <a:cubicBezTo>
                    <a:pt x="187960" y="105410"/>
                    <a:pt x="208280" y="95250"/>
                    <a:pt x="227330" y="88900"/>
                  </a:cubicBezTo>
                  <a:cubicBezTo>
                    <a:pt x="245110" y="83820"/>
                    <a:pt x="267970" y="85090"/>
                    <a:pt x="284480" y="91440"/>
                  </a:cubicBezTo>
                  <a:cubicBezTo>
                    <a:pt x="300990" y="100330"/>
                    <a:pt x="317500" y="119380"/>
                    <a:pt x="327660" y="137160"/>
                  </a:cubicBezTo>
                  <a:cubicBezTo>
                    <a:pt x="339090" y="156210"/>
                    <a:pt x="341630" y="177800"/>
                    <a:pt x="344170" y="204470"/>
                  </a:cubicBezTo>
                  <a:cubicBezTo>
                    <a:pt x="349250" y="242570"/>
                    <a:pt x="349250" y="285750"/>
                    <a:pt x="340360" y="347980"/>
                  </a:cubicBezTo>
                  <a:cubicBezTo>
                    <a:pt x="322580" y="474980"/>
                    <a:pt x="224790" y="740410"/>
                    <a:pt x="203200" y="906780"/>
                  </a:cubicBezTo>
                  <a:cubicBezTo>
                    <a:pt x="186690" y="1036320"/>
                    <a:pt x="209550" y="1188720"/>
                    <a:pt x="195580" y="1259840"/>
                  </a:cubicBezTo>
                  <a:cubicBezTo>
                    <a:pt x="189230" y="1292860"/>
                    <a:pt x="184150" y="1313180"/>
                    <a:pt x="170180" y="1328420"/>
                  </a:cubicBezTo>
                  <a:cubicBezTo>
                    <a:pt x="157480" y="1342390"/>
                    <a:pt x="138430" y="1352550"/>
                    <a:pt x="121920" y="1353820"/>
                  </a:cubicBezTo>
                  <a:cubicBezTo>
                    <a:pt x="102870" y="1356360"/>
                    <a:pt x="76200" y="1346200"/>
                    <a:pt x="59690" y="1334770"/>
                  </a:cubicBezTo>
                  <a:cubicBezTo>
                    <a:pt x="43180" y="1322070"/>
                    <a:pt x="31750" y="1299210"/>
                    <a:pt x="22860" y="1278890"/>
                  </a:cubicBezTo>
                  <a:cubicBezTo>
                    <a:pt x="13970" y="1257300"/>
                    <a:pt x="11430" y="1242060"/>
                    <a:pt x="7620" y="1209040"/>
                  </a:cubicBezTo>
                  <a:cubicBezTo>
                    <a:pt x="0" y="1132840"/>
                    <a:pt x="2540" y="956310"/>
                    <a:pt x="7620" y="817880"/>
                  </a:cubicBezTo>
                  <a:cubicBezTo>
                    <a:pt x="12700" y="659130"/>
                    <a:pt x="30480" y="421640"/>
                    <a:pt x="43180" y="308610"/>
                  </a:cubicBezTo>
                  <a:cubicBezTo>
                    <a:pt x="49530" y="250190"/>
                    <a:pt x="53340" y="219710"/>
                    <a:pt x="63500" y="177800"/>
                  </a:cubicBezTo>
                  <a:cubicBezTo>
                    <a:pt x="74930" y="137160"/>
                    <a:pt x="90170" y="91440"/>
                    <a:pt x="106680" y="60960"/>
                  </a:cubicBezTo>
                  <a:cubicBezTo>
                    <a:pt x="118110" y="39370"/>
                    <a:pt x="128270" y="19050"/>
                    <a:pt x="146050" y="8890"/>
                  </a:cubicBezTo>
                  <a:cubicBezTo>
                    <a:pt x="166370" y="0"/>
                    <a:pt x="201930" y="0"/>
                    <a:pt x="220980" y="8890"/>
                  </a:cubicBezTo>
                  <a:cubicBezTo>
                    <a:pt x="240030" y="17780"/>
                    <a:pt x="251460" y="34290"/>
                    <a:pt x="260350" y="59690"/>
                  </a:cubicBezTo>
                  <a:cubicBezTo>
                    <a:pt x="281940" y="114300"/>
                    <a:pt x="276860" y="241300"/>
                    <a:pt x="280670" y="345440"/>
                  </a:cubicBezTo>
                  <a:cubicBezTo>
                    <a:pt x="284480" y="469900"/>
                    <a:pt x="285750" y="623570"/>
                    <a:pt x="280670" y="758190"/>
                  </a:cubicBezTo>
                  <a:cubicBezTo>
                    <a:pt x="276860" y="887730"/>
                    <a:pt x="298450" y="1096010"/>
                    <a:pt x="252730" y="1139190"/>
                  </a:cubicBezTo>
                  <a:cubicBezTo>
                    <a:pt x="228600" y="1162050"/>
                    <a:pt x="171450" y="1162050"/>
                    <a:pt x="151130" y="1139190"/>
                  </a:cubicBezTo>
                  <a:cubicBezTo>
                    <a:pt x="110490" y="1096010"/>
                    <a:pt x="175260" y="899160"/>
                    <a:pt x="179070" y="758190"/>
                  </a:cubicBezTo>
                  <a:cubicBezTo>
                    <a:pt x="184150" y="582930"/>
                    <a:pt x="139700" y="252730"/>
                    <a:pt x="165100" y="167640"/>
                  </a:cubicBezTo>
                  <a:cubicBezTo>
                    <a:pt x="172720" y="139700"/>
                    <a:pt x="196850" y="118110"/>
                    <a:pt x="198120" y="119380"/>
                  </a:cubicBezTo>
                  <a:cubicBezTo>
                    <a:pt x="199390" y="120650"/>
                    <a:pt x="172720" y="160020"/>
                    <a:pt x="163830" y="186690"/>
                  </a:cubicBezTo>
                  <a:cubicBezTo>
                    <a:pt x="153670" y="220980"/>
                    <a:pt x="151130" y="255270"/>
                    <a:pt x="144780" y="311150"/>
                  </a:cubicBezTo>
                  <a:cubicBezTo>
                    <a:pt x="130810" y="422910"/>
                    <a:pt x="114300" y="660400"/>
                    <a:pt x="109220" y="817880"/>
                  </a:cubicBezTo>
                  <a:cubicBezTo>
                    <a:pt x="104140" y="955040"/>
                    <a:pt x="118110" y="1131570"/>
                    <a:pt x="109220" y="1203960"/>
                  </a:cubicBezTo>
                  <a:cubicBezTo>
                    <a:pt x="105410" y="1231900"/>
                    <a:pt x="97790" y="1263650"/>
                    <a:pt x="93980" y="1262380"/>
                  </a:cubicBezTo>
                  <a:cubicBezTo>
                    <a:pt x="86360" y="1261110"/>
                    <a:pt x="91440" y="996950"/>
                    <a:pt x="110490" y="867410"/>
                  </a:cubicBezTo>
                  <a:cubicBezTo>
                    <a:pt x="128270" y="739140"/>
                    <a:pt x="180340" y="612140"/>
                    <a:pt x="205740" y="491490"/>
                  </a:cubicBezTo>
                  <a:cubicBezTo>
                    <a:pt x="228600" y="382270"/>
                    <a:pt x="252730" y="175260"/>
                    <a:pt x="259080" y="175260"/>
                  </a:cubicBezTo>
                  <a:cubicBezTo>
                    <a:pt x="264160" y="175260"/>
                    <a:pt x="262890" y="284480"/>
                    <a:pt x="257810" y="347980"/>
                  </a:cubicBezTo>
                  <a:cubicBezTo>
                    <a:pt x="251460" y="425450"/>
                    <a:pt x="224790" y="502920"/>
                    <a:pt x="215900" y="608330"/>
                  </a:cubicBezTo>
                  <a:cubicBezTo>
                    <a:pt x="203200" y="770890"/>
                    <a:pt x="270510" y="1165860"/>
                    <a:pt x="210820" y="1225550"/>
                  </a:cubicBezTo>
                  <a:cubicBezTo>
                    <a:pt x="185420" y="1249680"/>
                    <a:pt x="107950" y="1225550"/>
                    <a:pt x="107950" y="1225550"/>
                  </a:cubicBezTo>
                </a:path>
              </a:pathLst>
            </a:custGeom>
            <a:solidFill>
              <a:srgbClr val="FFF234">
                <a:alpha val="5490"/>
              </a:srgbClr>
            </a:solidFill>
            <a:ln cap="sq">
              <a:noFill/>
              <a:prstDash val="solid"/>
              <a:miter/>
            </a:ln>
          </p:spPr>
          <p:txBody>
            <a:bodyPr/>
            <a:lstStyle/>
            <a:p>
              <a:endParaRPr lang="en-US"/>
            </a:p>
          </p:txBody>
        </p:sp>
      </p:grpSp>
      <p:grpSp>
        <p:nvGrpSpPr>
          <p:cNvPr id="23" name="Group 23"/>
          <p:cNvGrpSpPr/>
          <p:nvPr/>
        </p:nvGrpSpPr>
        <p:grpSpPr>
          <a:xfrm>
            <a:off x="4359592" y="6193155"/>
            <a:ext cx="152400" cy="152400"/>
            <a:chOff x="0" y="0"/>
            <a:chExt cx="203200" cy="203200"/>
          </a:xfrm>
        </p:grpSpPr>
        <p:sp>
          <p:nvSpPr>
            <p:cNvPr id="24" name="Freeform 24"/>
            <p:cNvSpPr/>
            <p:nvPr/>
          </p:nvSpPr>
          <p:spPr>
            <a:xfrm>
              <a:off x="49530" y="49530"/>
              <a:ext cx="100330" cy="102870"/>
            </a:xfrm>
            <a:custGeom>
              <a:avLst/>
              <a:gdLst/>
              <a:ahLst/>
              <a:cxnLst/>
              <a:rect l="l" t="t" r="r" b="b"/>
              <a:pathLst>
                <a:path w="100330" h="102870">
                  <a:moveTo>
                    <a:pt x="100330" y="35560"/>
                  </a:moveTo>
                  <a:cubicBezTo>
                    <a:pt x="97790" y="72390"/>
                    <a:pt x="82550" y="91440"/>
                    <a:pt x="72390" y="97790"/>
                  </a:cubicBezTo>
                  <a:cubicBezTo>
                    <a:pt x="64770" y="101600"/>
                    <a:pt x="57150" y="102870"/>
                    <a:pt x="48260" y="101600"/>
                  </a:cubicBezTo>
                  <a:cubicBezTo>
                    <a:pt x="36830" y="99060"/>
                    <a:pt x="15240" y="87630"/>
                    <a:pt x="7620" y="77470"/>
                  </a:cubicBezTo>
                  <a:cubicBezTo>
                    <a:pt x="2540" y="71120"/>
                    <a:pt x="0" y="63500"/>
                    <a:pt x="1270" y="54610"/>
                  </a:cubicBezTo>
                  <a:cubicBezTo>
                    <a:pt x="1270" y="41910"/>
                    <a:pt x="11430" y="20320"/>
                    <a:pt x="20320" y="11430"/>
                  </a:cubicBezTo>
                  <a:cubicBezTo>
                    <a:pt x="26670" y="5080"/>
                    <a:pt x="33020" y="1270"/>
                    <a:pt x="41910" y="1270"/>
                  </a:cubicBezTo>
                  <a:cubicBezTo>
                    <a:pt x="54610" y="0"/>
                    <a:pt x="87630" y="15240"/>
                    <a:pt x="87630" y="15240"/>
                  </a:cubicBezTo>
                </a:path>
              </a:pathLst>
            </a:custGeom>
            <a:solidFill>
              <a:srgbClr val="FFF234">
                <a:alpha val="5490"/>
              </a:srgbClr>
            </a:solidFill>
            <a:ln cap="sq">
              <a:noFill/>
              <a:prstDash val="solid"/>
              <a:miter/>
            </a:ln>
          </p:spPr>
          <p:txBody>
            <a:bodyPr/>
            <a:lstStyle/>
            <a:p>
              <a:endParaRPr lang="en-US"/>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1356043"/>
            <a:ext cx="18288000" cy="12207240"/>
          </a:xfrm>
          <a:custGeom>
            <a:avLst/>
            <a:gdLst/>
            <a:ahLst/>
            <a:cxnLst/>
            <a:rect l="l" t="t" r="r" b="b"/>
            <a:pathLst>
              <a:path w="18288000" h="12207240">
                <a:moveTo>
                  <a:pt x="0" y="0"/>
                </a:moveTo>
                <a:lnTo>
                  <a:pt x="18288000" y="0"/>
                </a:lnTo>
                <a:lnTo>
                  <a:pt x="18288000" y="12207240"/>
                </a:lnTo>
                <a:lnTo>
                  <a:pt x="0" y="12207240"/>
                </a:lnTo>
                <a:lnTo>
                  <a:pt x="0" y="0"/>
                </a:lnTo>
                <a:close/>
              </a:path>
            </a:pathLst>
          </a:custGeom>
          <a:blipFill>
            <a:blip r:embed="rId2">
              <a:alphaModFix amt="27000"/>
            </a:blip>
            <a:stretch>
              <a:fillRect/>
            </a:stretch>
          </a:blipFill>
        </p:spPr>
        <p:txBody>
          <a:bodyPr/>
          <a:lstStyle/>
          <a:p>
            <a:endParaRPr lang="en-US"/>
          </a:p>
        </p:txBody>
      </p:sp>
      <p:sp>
        <p:nvSpPr>
          <p:cNvPr id="3" name="Freeform 3"/>
          <p:cNvSpPr/>
          <p:nvPr/>
        </p:nvSpPr>
        <p:spPr>
          <a:xfrm>
            <a:off x="3110596" y="1915830"/>
            <a:ext cx="11752720" cy="7342470"/>
          </a:xfrm>
          <a:custGeom>
            <a:avLst/>
            <a:gdLst/>
            <a:ahLst/>
            <a:cxnLst/>
            <a:rect l="l" t="t" r="r" b="b"/>
            <a:pathLst>
              <a:path w="11752720" h="7342470">
                <a:moveTo>
                  <a:pt x="0" y="0"/>
                </a:moveTo>
                <a:lnTo>
                  <a:pt x="11752720" y="0"/>
                </a:lnTo>
                <a:lnTo>
                  <a:pt x="11752720" y="7342470"/>
                </a:lnTo>
                <a:lnTo>
                  <a:pt x="0" y="7342470"/>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3424684" y="630629"/>
            <a:ext cx="11438632" cy="719943"/>
          </a:xfrm>
          <a:prstGeom prst="rect">
            <a:avLst/>
          </a:prstGeom>
        </p:spPr>
        <p:txBody>
          <a:bodyPr lIns="0" tIns="0" rIns="0" bIns="0" rtlCol="0" anchor="t">
            <a:spAutoFit/>
          </a:bodyPr>
          <a:lstStyle/>
          <a:p>
            <a:pPr algn="ctr">
              <a:lnSpc>
                <a:spcPts val="5993"/>
              </a:lnSpc>
            </a:pPr>
            <a:r>
              <a:rPr lang="en-US" sz="4280" b="1">
                <a:solidFill>
                  <a:srgbClr val="FFFFFF"/>
                </a:solidFill>
                <a:latin typeface="Canva Sans Bold"/>
                <a:ea typeface="Canva Sans Bold"/>
                <a:cs typeface="Canva Sans Bold"/>
                <a:sym typeface="Canva Sans Bold"/>
              </a:rPr>
              <a:t>Going with what has all what we want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7547549" y="0"/>
            <a:ext cx="31531034" cy="10287000"/>
          </a:xfrm>
          <a:custGeom>
            <a:avLst/>
            <a:gdLst/>
            <a:ahLst/>
            <a:cxnLst/>
            <a:rect l="l" t="t" r="r" b="b"/>
            <a:pathLst>
              <a:path w="31531034" h="10287000">
                <a:moveTo>
                  <a:pt x="0" y="0"/>
                </a:moveTo>
                <a:lnTo>
                  <a:pt x="31531034" y="0"/>
                </a:lnTo>
                <a:lnTo>
                  <a:pt x="31531034" y="10287000"/>
                </a:lnTo>
                <a:lnTo>
                  <a:pt x="0" y="10287000"/>
                </a:lnTo>
                <a:lnTo>
                  <a:pt x="0" y="0"/>
                </a:lnTo>
                <a:close/>
              </a:path>
            </a:pathLst>
          </a:custGeom>
          <a:blipFill>
            <a:blip r:embed="rId2">
              <a:alphaModFix amt="44999"/>
            </a:blip>
            <a:stretch>
              <a:fillRect/>
            </a:stretch>
          </a:blipFill>
        </p:spPr>
        <p:txBody>
          <a:bodyPr/>
          <a:lstStyle/>
          <a:p>
            <a:endParaRPr lang="en-US"/>
          </a:p>
        </p:txBody>
      </p:sp>
      <p:sp>
        <p:nvSpPr>
          <p:cNvPr id="3" name="TextBox 3"/>
          <p:cNvSpPr txBox="1"/>
          <p:nvPr/>
        </p:nvSpPr>
        <p:spPr>
          <a:xfrm>
            <a:off x="5629236" y="4176387"/>
            <a:ext cx="7029528" cy="2000902"/>
          </a:xfrm>
          <a:prstGeom prst="rect">
            <a:avLst/>
          </a:prstGeom>
        </p:spPr>
        <p:txBody>
          <a:bodyPr lIns="0" tIns="0" rIns="0" bIns="0" rtlCol="0" anchor="t">
            <a:spAutoFit/>
          </a:bodyPr>
          <a:lstStyle/>
          <a:p>
            <a:pPr algn="ctr">
              <a:lnSpc>
                <a:spcPts val="15643"/>
              </a:lnSpc>
            </a:pPr>
            <a:r>
              <a:rPr lang="en-US" sz="13602">
                <a:solidFill>
                  <a:srgbClr val="FFFFFF"/>
                </a:solidFill>
                <a:latin typeface="League Gothic"/>
                <a:ea typeface="League Gothic"/>
                <a:cs typeface="League Gothic"/>
                <a:sym typeface="League Gothic"/>
              </a:rPr>
              <a:t>LIMITATIONS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182499"/>
            <a:ext cx="18288000" cy="12115800"/>
          </a:xfrm>
          <a:custGeom>
            <a:avLst/>
            <a:gdLst/>
            <a:ahLst/>
            <a:cxnLst/>
            <a:rect l="l" t="t" r="r" b="b"/>
            <a:pathLst>
              <a:path w="18288000" h="12115800">
                <a:moveTo>
                  <a:pt x="0" y="0"/>
                </a:moveTo>
                <a:lnTo>
                  <a:pt x="18288000" y="0"/>
                </a:lnTo>
                <a:lnTo>
                  <a:pt x="18288000" y="12115800"/>
                </a:lnTo>
                <a:lnTo>
                  <a:pt x="0" y="12115800"/>
                </a:lnTo>
                <a:lnTo>
                  <a:pt x="0" y="0"/>
                </a:lnTo>
                <a:close/>
              </a:path>
            </a:pathLst>
          </a:custGeom>
          <a:blipFill>
            <a:blip r:embed="rId2">
              <a:alphaModFix amt="27000"/>
            </a:blip>
            <a:stretch>
              <a:fillRect/>
            </a:stretch>
          </a:blipFill>
        </p:spPr>
        <p:txBody>
          <a:bodyPr/>
          <a:lstStyle/>
          <a:p>
            <a:endParaRPr lang="en-US"/>
          </a:p>
        </p:txBody>
      </p:sp>
      <p:sp>
        <p:nvSpPr>
          <p:cNvPr id="3" name="TextBox 3"/>
          <p:cNvSpPr txBox="1"/>
          <p:nvPr/>
        </p:nvSpPr>
        <p:spPr>
          <a:xfrm>
            <a:off x="7044052" y="3498906"/>
            <a:ext cx="4310261" cy="562911"/>
          </a:xfrm>
          <a:prstGeom prst="rect">
            <a:avLst/>
          </a:prstGeom>
        </p:spPr>
        <p:txBody>
          <a:bodyPr wrap="square" lIns="0" tIns="0" rIns="0" bIns="0" rtlCol="0" anchor="t">
            <a:spAutoFit/>
          </a:bodyPr>
          <a:lstStyle/>
          <a:p>
            <a:pPr algn="ctr">
              <a:lnSpc>
                <a:spcPts val="4415"/>
              </a:lnSpc>
            </a:pPr>
            <a:r>
              <a:rPr lang="en-US" sz="3872" b="1" dirty="0" err="1">
                <a:solidFill>
                  <a:srgbClr val="FFFFFF"/>
                </a:solidFill>
                <a:latin typeface="Canva Sans Bold"/>
                <a:ea typeface="Canva Sans Bold"/>
                <a:cs typeface="Canva Sans Bold"/>
                <a:sym typeface="Canva Sans Bold"/>
              </a:rPr>
              <a:t>Acceidnt</a:t>
            </a:r>
            <a:r>
              <a:rPr lang="en-US" sz="3872" b="1" dirty="0">
                <a:solidFill>
                  <a:srgbClr val="FFFFFF"/>
                </a:solidFill>
                <a:latin typeface="Canva Sans Bold"/>
                <a:ea typeface="Canva Sans Bold"/>
                <a:cs typeface="Canva Sans Bold"/>
                <a:sym typeface="Canva Sans Bold"/>
              </a:rPr>
              <a:t> reports</a:t>
            </a:r>
          </a:p>
        </p:txBody>
      </p:sp>
      <p:sp>
        <p:nvSpPr>
          <p:cNvPr id="4" name="TextBox 4"/>
          <p:cNvSpPr txBox="1"/>
          <p:nvPr/>
        </p:nvSpPr>
        <p:spPr>
          <a:xfrm>
            <a:off x="6854428" y="4434417"/>
            <a:ext cx="4579144" cy="562911"/>
          </a:xfrm>
          <a:prstGeom prst="rect">
            <a:avLst/>
          </a:prstGeom>
        </p:spPr>
        <p:txBody>
          <a:bodyPr lIns="0" tIns="0" rIns="0" bIns="0" rtlCol="0" anchor="t">
            <a:spAutoFit/>
          </a:bodyPr>
          <a:lstStyle/>
          <a:p>
            <a:pPr algn="ctr">
              <a:lnSpc>
                <a:spcPts val="4415"/>
              </a:lnSpc>
            </a:pPr>
            <a:r>
              <a:rPr lang="en-US" sz="3872" b="1">
                <a:solidFill>
                  <a:srgbClr val="FFFFFF"/>
                </a:solidFill>
                <a:latin typeface="Canva Sans Bold"/>
                <a:ea typeface="Canva Sans Bold"/>
                <a:cs typeface="Canva Sans Bold"/>
                <a:sym typeface="Canva Sans Bold"/>
              </a:rPr>
              <a:t>Repariment report </a:t>
            </a:r>
          </a:p>
        </p:txBody>
      </p:sp>
      <p:sp>
        <p:nvSpPr>
          <p:cNvPr id="5" name="TextBox 5"/>
          <p:cNvSpPr txBox="1"/>
          <p:nvPr/>
        </p:nvSpPr>
        <p:spPr>
          <a:xfrm>
            <a:off x="5674964" y="1464526"/>
            <a:ext cx="6938070" cy="743793"/>
          </a:xfrm>
          <a:prstGeom prst="rect">
            <a:avLst/>
          </a:prstGeom>
        </p:spPr>
        <p:txBody>
          <a:bodyPr wrap="square" lIns="0" tIns="0" rIns="0" bIns="0" rtlCol="0" anchor="t">
            <a:spAutoFit/>
          </a:bodyPr>
          <a:lstStyle/>
          <a:p>
            <a:pPr algn="ctr">
              <a:lnSpc>
                <a:spcPts val="5813"/>
              </a:lnSpc>
            </a:pPr>
            <a:r>
              <a:rPr lang="en-US" sz="5100" b="1" dirty="0">
                <a:solidFill>
                  <a:srgbClr val="FFFFFF"/>
                </a:solidFill>
                <a:latin typeface="Canva Sans Bold"/>
                <a:ea typeface="Canva Sans Bold"/>
                <a:cs typeface="Canva Sans Bold"/>
                <a:sym typeface="Canva Sans Bold"/>
              </a:rPr>
              <a:t>Data Incompleteness</a:t>
            </a:r>
          </a:p>
        </p:txBody>
      </p:sp>
      <p:sp>
        <p:nvSpPr>
          <p:cNvPr id="6" name="TextBox 6"/>
          <p:cNvSpPr txBox="1"/>
          <p:nvPr/>
        </p:nvSpPr>
        <p:spPr>
          <a:xfrm>
            <a:off x="7563793" y="5369928"/>
            <a:ext cx="3160415" cy="562911"/>
          </a:xfrm>
          <a:prstGeom prst="rect">
            <a:avLst/>
          </a:prstGeom>
        </p:spPr>
        <p:txBody>
          <a:bodyPr lIns="0" tIns="0" rIns="0" bIns="0" rtlCol="0" anchor="t">
            <a:spAutoFit/>
          </a:bodyPr>
          <a:lstStyle/>
          <a:p>
            <a:pPr algn="ctr">
              <a:lnSpc>
                <a:spcPts val="4415"/>
              </a:lnSpc>
            </a:pPr>
            <a:r>
              <a:rPr lang="en-US" sz="3872" b="1">
                <a:solidFill>
                  <a:srgbClr val="FFFFFF"/>
                </a:solidFill>
                <a:latin typeface="Canva Sans Bold"/>
                <a:ea typeface="Canva Sans Bold"/>
                <a:cs typeface="Canva Sans Bold"/>
                <a:sym typeface="Canva Sans Bold"/>
              </a:rPr>
              <a:t>Market price </a:t>
            </a:r>
          </a:p>
        </p:txBody>
      </p:sp>
      <p:sp>
        <p:nvSpPr>
          <p:cNvPr id="7" name="TextBox 7"/>
          <p:cNvSpPr txBox="1"/>
          <p:nvPr/>
        </p:nvSpPr>
        <p:spPr>
          <a:xfrm>
            <a:off x="4782492" y="6287915"/>
            <a:ext cx="8723015" cy="562911"/>
          </a:xfrm>
          <a:prstGeom prst="rect">
            <a:avLst/>
          </a:prstGeom>
        </p:spPr>
        <p:txBody>
          <a:bodyPr lIns="0" tIns="0" rIns="0" bIns="0" rtlCol="0" anchor="t">
            <a:spAutoFit/>
          </a:bodyPr>
          <a:lstStyle/>
          <a:p>
            <a:pPr algn="ctr">
              <a:lnSpc>
                <a:spcPts val="4415"/>
              </a:lnSpc>
            </a:pPr>
            <a:r>
              <a:rPr lang="en-US" sz="3872" b="1">
                <a:solidFill>
                  <a:srgbClr val="FFFFFF"/>
                </a:solidFill>
                <a:latin typeface="Canva Sans Bold"/>
                <a:ea typeface="Canva Sans Bold"/>
                <a:cs typeface="Canva Sans Bold"/>
                <a:sym typeface="Canva Sans Bold"/>
              </a:rPr>
              <a:t>price difference between agencies    </a:t>
            </a:r>
          </a:p>
        </p:txBody>
      </p:sp>
      <p:sp>
        <p:nvSpPr>
          <p:cNvPr id="8" name="TextBox 8"/>
          <p:cNvSpPr txBox="1"/>
          <p:nvPr/>
        </p:nvSpPr>
        <p:spPr>
          <a:xfrm>
            <a:off x="7141220" y="7205902"/>
            <a:ext cx="4005560" cy="562911"/>
          </a:xfrm>
          <a:prstGeom prst="rect">
            <a:avLst/>
          </a:prstGeom>
        </p:spPr>
        <p:txBody>
          <a:bodyPr lIns="0" tIns="0" rIns="0" bIns="0" rtlCol="0" anchor="t">
            <a:spAutoFit/>
          </a:bodyPr>
          <a:lstStyle/>
          <a:p>
            <a:pPr algn="ctr">
              <a:lnSpc>
                <a:spcPts val="4415"/>
              </a:lnSpc>
            </a:pPr>
            <a:r>
              <a:rPr lang="en-US" sz="3872" b="1">
                <a:solidFill>
                  <a:srgbClr val="FFFFFF"/>
                </a:solidFill>
                <a:latin typeface="Canva Sans Bold"/>
                <a:ea typeface="Canva Sans Bold"/>
                <a:cs typeface="Canva Sans Bold"/>
                <a:sym typeface="Canva Sans Bold"/>
              </a:rPr>
              <a:t>customer review</a:t>
            </a:r>
          </a:p>
        </p:txBody>
      </p:sp>
      <p:sp>
        <p:nvSpPr>
          <p:cNvPr id="9" name="TextBox 9"/>
          <p:cNvSpPr txBox="1"/>
          <p:nvPr/>
        </p:nvSpPr>
        <p:spPr>
          <a:xfrm>
            <a:off x="8204646" y="8123889"/>
            <a:ext cx="1878707" cy="562911"/>
          </a:xfrm>
          <a:prstGeom prst="rect">
            <a:avLst/>
          </a:prstGeom>
        </p:spPr>
        <p:txBody>
          <a:bodyPr lIns="0" tIns="0" rIns="0" bIns="0" rtlCol="0" anchor="t">
            <a:spAutoFit/>
          </a:bodyPr>
          <a:lstStyle/>
          <a:p>
            <a:pPr algn="ctr">
              <a:lnSpc>
                <a:spcPts val="4415"/>
              </a:lnSpc>
            </a:pPr>
            <a:r>
              <a:rPr lang="en-US" sz="3872" b="1">
                <a:solidFill>
                  <a:srgbClr val="FFFFFF"/>
                </a:solidFill>
                <a:latin typeface="Canva Sans Bold"/>
                <a:ea typeface="Canva Sans Bold"/>
                <a:cs typeface="Canva Sans Bold"/>
                <a:sym typeface="Canva Sans Bold"/>
              </a:rPr>
              <a:t>Mileage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92209" y="-1291170"/>
            <a:ext cx="18288000" cy="12182262"/>
          </a:xfrm>
          <a:custGeom>
            <a:avLst/>
            <a:gdLst/>
            <a:ahLst/>
            <a:cxnLst/>
            <a:rect l="l" t="t" r="r" b="b"/>
            <a:pathLst>
              <a:path w="18288000" h="12182262">
                <a:moveTo>
                  <a:pt x="0" y="0"/>
                </a:moveTo>
                <a:lnTo>
                  <a:pt x="18288000" y="0"/>
                </a:lnTo>
                <a:lnTo>
                  <a:pt x="18288000" y="12182262"/>
                </a:lnTo>
                <a:lnTo>
                  <a:pt x="0" y="12182262"/>
                </a:lnTo>
                <a:lnTo>
                  <a:pt x="0" y="0"/>
                </a:lnTo>
                <a:close/>
              </a:path>
            </a:pathLst>
          </a:custGeom>
          <a:blipFill>
            <a:blip r:embed="rId2">
              <a:alphaModFix amt="50000"/>
            </a:blip>
            <a:stretch>
              <a:fillRect/>
            </a:stretch>
          </a:blipFill>
        </p:spPr>
        <p:txBody>
          <a:bodyPr/>
          <a:lstStyle/>
          <a:p>
            <a:endParaRPr lang="en-US"/>
          </a:p>
        </p:txBody>
      </p:sp>
      <p:sp>
        <p:nvSpPr>
          <p:cNvPr id="3" name="Freeform 3"/>
          <p:cNvSpPr/>
          <p:nvPr/>
        </p:nvSpPr>
        <p:spPr>
          <a:xfrm rot="5400000">
            <a:off x="13078766" y="5145600"/>
            <a:ext cx="10354835" cy="63634"/>
          </a:xfrm>
          <a:custGeom>
            <a:avLst/>
            <a:gdLst/>
            <a:ahLst/>
            <a:cxnLst/>
            <a:rect l="l" t="t" r="r" b="b"/>
            <a:pathLst>
              <a:path w="10354835" h="63634">
                <a:moveTo>
                  <a:pt x="0" y="0"/>
                </a:moveTo>
                <a:lnTo>
                  <a:pt x="10354834" y="0"/>
                </a:lnTo>
                <a:lnTo>
                  <a:pt x="10354834" y="63634"/>
                </a:lnTo>
                <a:lnTo>
                  <a:pt x="0" y="63634"/>
                </a:lnTo>
                <a:lnTo>
                  <a:pt x="0" y="0"/>
                </a:lnTo>
                <a:close/>
              </a:path>
            </a:pathLst>
          </a:custGeom>
          <a:blipFill>
            <a:blip r:embed="rId3">
              <a:alphaModFix amt="71000"/>
            </a:blip>
            <a:stretch>
              <a:fillRect l="-16807" r="-42579" b="-17179999"/>
            </a:stretch>
          </a:blipFill>
        </p:spPr>
        <p:txBody>
          <a:bodyPr/>
          <a:lstStyle/>
          <a:p>
            <a:endParaRPr lang="en-US"/>
          </a:p>
        </p:txBody>
      </p:sp>
      <p:grpSp>
        <p:nvGrpSpPr>
          <p:cNvPr id="4" name="Group 4"/>
          <p:cNvGrpSpPr/>
          <p:nvPr/>
        </p:nvGrpSpPr>
        <p:grpSpPr>
          <a:xfrm>
            <a:off x="5191211" y="3301126"/>
            <a:ext cx="13658828" cy="2978620"/>
            <a:chOff x="0" y="0"/>
            <a:chExt cx="18211770" cy="3971493"/>
          </a:xfrm>
        </p:grpSpPr>
        <p:sp>
          <p:nvSpPr>
            <p:cNvPr id="5" name="TextBox 5"/>
            <p:cNvSpPr txBox="1"/>
            <p:nvPr/>
          </p:nvSpPr>
          <p:spPr>
            <a:xfrm>
              <a:off x="0" y="85725"/>
              <a:ext cx="18211770" cy="3705466"/>
            </a:xfrm>
            <a:prstGeom prst="rect">
              <a:avLst/>
            </a:prstGeom>
          </p:spPr>
          <p:txBody>
            <a:bodyPr lIns="0" tIns="0" rIns="0" bIns="0" rtlCol="0" anchor="t">
              <a:spAutoFit/>
            </a:bodyPr>
            <a:lstStyle/>
            <a:p>
              <a:pPr algn="ctr">
                <a:lnSpc>
                  <a:spcPts val="21482"/>
                </a:lnSpc>
              </a:pPr>
              <a:r>
                <a:rPr lang="en-US" sz="18680">
                  <a:solidFill>
                    <a:srgbClr val="FFFFFF"/>
                  </a:solidFill>
                  <a:latin typeface="League Gothic"/>
                  <a:ea typeface="League Gothic"/>
                  <a:cs typeface="League Gothic"/>
                  <a:sym typeface="League Gothic"/>
                </a:rPr>
                <a:t>THANK YOU</a:t>
              </a:r>
            </a:p>
          </p:txBody>
        </p:sp>
        <p:sp>
          <p:nvSpPr>
            <p:cNvPr id="6" name="TextBox 6"/>
            <p:cNvSpPr txBox="1"/>
            <p:nvPr/>
          </p:nvSpPr>
          <p:spPr>
            <a:xfrm>
              <a:off x="6312307" y="3572788"/>
              <a:ext cx="5587156" cy="398706"/>
            </a:xfrm>
            <a:prstGeom prst="rect">
              <a:avLst/>
            </a:prstGeom>
          </p:spPr>
          <p:txBody>
            <a:bodyPr lIns="0" tIns="0" rIns="0" bIns="0" rtlCol="0" anchor="t">
              <a:spAutoFit/>
            </a:bodyPr>
            <a:lstStyle/>
            <a:p>
              <a:pPr algn="ctr">
                <a:lnSpc>
                  <a:spcPts val="2608"/>
                </a:lnSpc>
              </a:pPr>
              <a:r>
                <a:rPr lang="en-US" sz="1799" spc="269">
                  <a:solidFill>
                    <a:srgbClr val="FFFFFF"/>
                  </a:solidFill>
                  <a:latin typeface="Muli"/>
                  <a:ea typeface="Muli"/>
                  <a:cs typeface="Muli"/>
                  <a:sym typeface="Muli"/>
                </a:rPr>
                <a:t>FOR YOUR ATTENTION</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1535757"/>
            <a:ext cx="18288000" cy="12192000"/>
          </a:xfrm>
          <a:custGeom>
            <a:avLst/>
            <a:gdLst/>
            <a:ahLst/>
            <a:cxnLst/>
            <a:rect l="l" t="t" r="r" b="b"/>
            <a:pathLst>
              <a:path w="18288000" h="12192000">
                <a:moveTo>
                  <a:pt x="0" y="0"/>
                </a:moveTo>
                <a:lnTo>
                  <a:pt x="18288000" y="0"/>
                </a:lnTo>
                <a:lnTo>
                  <a:pt x="18288000" y="12192000"/>
                </a:lnTo>
                <a:lnTo>
                  <a:pt x="0" y="12192000"/>
                </a:lnTo>
                <a:lnTo>
                  <a:pt x="0" y="0"/>
                </a:lnTo>
                <a:close/>
              </a:path>
            </a:pathLst>
          </a:custGeom>
          <a:blipFill>
            <a:blip r:embed="rId2">
              <a:alphaModFix amt="50000"/>
            </a:blip>
            <a:stretch>
              <a:fillRect/>
            </a:stretch>
          </a:blipFill>
        </p:spPr>
        <p:txBody>
          <a:bodyPr/>
          <a:lstStyle/>
          <a:p>
            <a:endParaRPr lang="en-US"/>
          </a:p>
        </p:txBody>
      </p:sp>
      <p:sp>
        <p:nvSpPr>
          <p:cNvPr id="3" name="TextBox 3"/>
          <p:cNvSpPr txBox="1"/>
          <p:nvPr/>
        </p:nvSpPr>
        <p:spPr>
          <a:xfrm>
            <a:off x="2253555" y="4914900"/>
            <a:ext cx="13780889" cy="3435349"/>
          </a:xfrm>
          <a:prstGeom prst="rect">
            <a:avLst/>
          </a:prstGeom>
        </p:spPr>
        <p:txBody>
          <a:bodyPr wrap="square" lIns="0" tIns="0" rIns="0" bIns="0" rtlCol="0" anchor="t">
            <a:spAutoFit/>
          </a:bodyPr>
          <a:lstStyle/>
          <a:p>
            <a:pPr algn="ctr">
              <a:lnSpc>
                <a:spcPts val="28000"/>
              </a:lnSpc>
            </a:pPr>
            <a:r>
              <a:rPr lang="en-US" sz="20000" b="1" dirty="0">
                <a:solidFill>
                  <a:srgbClr val="FFFFFF"/>
                </a:solidFill>
                <a:latin typeface="Canva Sans Bold"/>
                <a:ea typeface="Canva Sans Bold"/>
                <a:cs typeface="Canva Sans Bold"/>
                <a:sym typeface="Canva Sans Bold"/>
              </a:rPr>
              <a:t>Any Q????</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59012" y="-80499"/>
            <a:ext cx="18462670" cy="10367499"/>
          </a:xfrm>
          <a:custGeom>
            <a:avLst/>
            <a:gdLst/>
            <a:ahLst/>
            <a:cxnLst/>
            <a:rect l="l" t="t" r="r" b="b"/>
            <a:pathLst>
              <a:path w="18462670" h="10367499">
                <a:moveTo>
                  <a:pt x="0" y="0"/>
                </a:moveTo>
                <a:lnTo>
                  <a:pt x="18462670" y="0"/>
                </a:lnTo>
                <a:lnTo>
                  <a:pt x="18462670" y="10367499"/>
                </a:lnTo>
                <a:lnTo>
                  <a:pt x="0" y="10367499"/>
                </a:lnTo>
                <a:lnTo>
                  <a:pt x="0" y="0"/>
                </a:lnTo>
                <a:close/>
              </a:path>
            </a:pathLst>
          </a:custGeom>
          <a:blipFill>
            <a:blip r:embed="rId2">
              <a:alphaModFix amt="27000"/>
            </a:blip>
            <a:stretch>
              <a:fillRect/>
            </a:stretch>
          </a:blipFill>
        </p:spPr>
        <p:txBody>
          <a:bodyPr/>
          <a:lstStyle/>
          <a:p>
            <a:endParaRPr lang="en-US"/>
          </a:p>
        </p:txBody>
      </p:sp>
      <p:sp>
        <p:nvSpPr>
          <p:cNvPr id="3" name="TextBox 3"/>
          <p:cNvSpPr txBox="1"/>
          <p:nvPr/>
        </p:nvSpPr>
        <p:spPr>
          <a:xfrm>
            <a:off x="5629236" y="4175146"/>
            <a:ext cx="7029528" cy="2003382"/>
          </a:xfrm>
          <a:prstGeom prst="rect">
            <a:avLst/>
          </a:prstGeom>
        </p:spPr>
        <p:txBody>
          <a:bodyPr lIns="0" tIns="0" rIns="0" bIns="0" rtlCol="0" anchor="t">
            <a:spAutoFit/>
          </a:bodyPr>
          <a:lstStyle/>
          <a:p>
            <a:pPr algn="l">
              <a:lnSpc>
                <a:spcPts val="15643"/>
              </a:lnSpc>
            </a:pPr>
            <a:r>
              <a:rPr lang="en-US" sz="13602">
                <a:solidFill>
                  <a:srgbClr val="FFFFFF"/>
                </a:solidFill>
                <a:latin typeface="League Gothic"/>
                <a:ea typeface="League Gothic"/>
                <a:cs typeface="League Gothic"/>
                <a:sym typeface="League Gothic"/>
              </a:rPr>
              <a:t>INTRODUCTION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414411" y="0"/>
            <a:ext cx="19594286" cy="10287000"/>
          </a:xfrm>
          <a:custGeom>
            <a:avLst/>
            <a:gdLst/>
            <a:ahLst/>
            <a:cxnLst/>
            <a:rect l="l" t="t" r="r" b="b"/>
            <a:pathLst>
              <a:path w="19594286" h="10287000">
                <a:moveTo>
                  <a:pt x="0" y="0"/>
                </a:moveTo>
                <a:lnTo>
                  <a:pt x="19594286" y="0"/>
                </a:lnTo>
                <a:lnTo>
                  <a:pt x="19594286" y="10287000"/>
                </a:lnTo>
                <a:lnTo>
                  <a:pt x="0" y="10287000"/>
                </a:lnTo>
                <a:lnTo>
                  <a:pt x="0" y="0"/>
                </a:lnTo>
                <a:close/>
              </a:path>
            </a:pathLst>
          </a:custGeom>
          <a:blipFill>
            <a:blip r:embed="rId2">
              <a:alphaModFix amt="27000"/>
            </a:blip>
            <a:stretch>
              <a:fillRect/>
            </a:stretch>
          </a:blipFill>
        </p:spPr>
        <p:txBody>
          <a:bodyPr/>
          <a:lstStyle/>
          <a:p>
            <a:endParaRPr lang="en-US"/>
          </a:p>
        </p:txBody>
      </p:sp>
      <p:sp>
        <p:nvSpPr>
          <p:cNvPr id="3" name="TextBox 3"/>
          <p:cNvSpPr txBox="1"/>
          <p:nvPr/>
        </p:nvSpPr>
        <p:spPr>
          <a:xfrm>
            <a:off x="8205430" y="736919"/>
            <a:ext cx="1877139" cy="927100"/>
          </a:xfrm>
          <a:prstGeom prst="rect">
            <a:avLst/>
          </a:prstGeom>
        </p:spPr>
        <p:txBody>
          <a:bodyPr lIns="0" tIns="0" rIns="0" bIns="0" rtlCol="0" anchor="t">
            <a:spAutoFit/>
          </a:bodyPr>
          <a:lstStyle/>
          <a:p>
            <a:pPr algn="ctr">
              <a:lnSpc>
                <a:spcPts val="7699"/>
              </a:lnSpc>
            </a:pPr>
            <a:r>
              <a:rPr lang="en-US" sz="5499" b="1" dirty="0">
                <a:solidFill>
                  <a:srgbClr val="FFFFFF"/>
                </a:solidFill>
                <a:latin typeface="Canva Sans Bold"/>
                <a:ea typeface="Canva Sans Bold"/>
                <a:cs typeface="Canva Sans Bold"/>
                <a:sym typeface="Canva Sans Bold"/>
              </a:rPr>
              <a:t>A.E.H</a:t>
            </a:r>
          </a:p>
        </p:txBody>
      </p:sp>
      <p:sp>
        <p:nvSpPr>
          <p:cNvPr id="4" name="TextBox 4"/>
          <p:cNvSpPr txBox="1"/>
          <p:nvPr/>
        </p:nvSpPr>
        <p:spPr>
          <a:xfrm>
            <a:off x="5216604" y="1549719"/>
            <a:ext cx="8194596" cy="1028700"/>
          </a:xfrm>
          <a:prstGeom prst="rect">
            <a:avLst/>
          </a:prstGeom>
        </p:spPr>
        <p:txBody>
          <a:bodyPr wrap="square" lIns="0" tIns="0" rIns="0" bIns="0" rtlCol="0" anchor="t">
            <a:spAutoFit/>
          </a:bodyPr>
          <a:lstStyle/>
          <a:p>
            <a:pPr marL="0" lvl="0" indent="0" algn="ctr">
              <a:lnSpc>
                <a:spcPts val="8400"/>
              </a:lnSpc>
              <a:spcBef>
                <a:spcPct val="0"/>
              </a:spcBef>
            </a:pPr>
            <a:r>
              <a:rPr lang="en-US" sz="6000" b="1" u="none" strike="noStrike" dirty="0">
                <a:solidFill>
                  <a:srgbClr val="FFFFFF"/>
                </a:solidFill>
                <a:latin typeface="Canva Sans Bold"/>
                <a:ea typeface="Canva Sans Bold"/>
                <a:cs typeface="Canva Sans Bold"/>
                <a:sym typeface="Canva Sans Bold"/>
              </a:rPr>
              <a:t>Auto Express Heaven</a:t>
            </a:r>
          </a:p>
        </p:txBody>
      </p:sp>
      <p:sp>
        <p:nvSpPr>
          <p:cNvPr id="5" name="TextBox 5"/>
          <p:cNvSpPr txBox="1"/>
          <p:nvPr/>
        </p:nvSpPr>
        <p:spPr>
          <a:xfrm>
            <a:off x="1462532" y="3900587"/>
            <a:ext cx="15362936" cy="4060190"/>
          </a:xfrm>
          <a:prstGeom prst="rect">
            <a:avLst/>
          </a:prstGeom>
        </p:spPr>
        <p:txBody>
          <a:bodyPr lIns="0" tIns="0" rIns="0" bIns="0" rtlCol="0" anchor="t">
            <a:spAutoFit/>
          </a:bodyPr>
          <a:lstStyle/>
          <a:p>
            <a:pPr algn="ctr">
              <a:lnSpc>
                <a:spcPts val="6580"/>
              </a:lnSpc>
            </a:pPr>
            <a:r>
              <a:rPr lang="en-US" sz="3500" b="1">
                <a:solidFill>
                  <a:srgbClr val="FFFFFF"/>
                </a:solidFill>
                <a:latin typeface="Canva Sans Bold"/>
                <a:ea typeface="Canva Sans Bold"/>
                <a:cs typeface="Canva Sans Bold"/>
                <a:sym typeface="Canva Sans Bold"/>
              </a:rPr>
              <a:t>At AEH, we specialize in offering pre-owned vehicles that combine reliability, affordability, and peace of mind. Unlike traditional used car dealers, we meticulously inspect every car in our inventory to ensure it meets strict quality standards, so our customers drive away with confidence.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50845" y="-2277008"/>
            <a:ext cx="18438845" cy="12564008"/>
          </a:xfrm>
          <a:custGeom>
            <a:avLst/>
            <a:gdLst/>
            <a:ahLst/>
            <a:cxnLst/>
            <a:rect l="l" t="t" r="r" b="b"/>
            <a:pathLst>
              <a:path w="18438845" h="12564008">
                <a:moveTo>
                  <a:pt x="0" y="0"/>
                </a:moveTo>
                <a:lnTo>
                  <a:pt x="18438845" y="0"/>
                </a:lnTo>
                <a:lnTo>
                  <a:pt x="18438845" y="12564008"/>
                </a:lnTo>
                <a:lnTo>
                  <a:pt x="0" y="12564008"/>
                </a:lnTo>
                <a:lnTo>
                  <a:pt x="0" y="0"/>
                </a:lnTo>
                <a:close/>
              </a:path>
            </a:pathLst>
          </a:custGeom>
          <a:blipFill>
            <a:blip r:embed="rId2">
              <a:alphaModFix amt="20999"/>
            </a:blip>
            <a:stretch>
              <a:fillRect/>
            </a:stretch>
          </a:blipFill>
        </p:spPr>
        <p:txBody>
          <a:bodyPr/>
          <a:lstStyle/>
          <a:p>
            <a:endParaRPr lang="en-US"/>
          </a:p>
        </p:txBody>
      </p:sp>
      <p:sp>
        <p:nvSpPr>
          <p:cNvPr id="3" name="TextBox 3"/>
          <p:cNvSpPr txBox="1"/>
          <p:nvPr/>
        </p:nvSpPr>
        <p:spPr>
          <a:xfrm>
            <a:off x="5629236" y="3185787"/>
            <a:ext cx="7029528" cy="3982102"/>
          </a:xfrm>
          <a:prstGeom prst="rect">
            <a:avLst/>
          </a:prstGeom>
        </p:spPr>
        <p:txBody>
          <a:bodyPr lIns="0" tIns="0" rIns="0" bIns="0" rtlCol="0" anchor="t">
            <a:spAutoFit/>
          </a:bodyPr>
          <a:lstStyle/>
          <a:p>
            <a:pPr algn="ctr">
              <a:lnSpc>
                <a:spcPts val="15643"/>
              </a:lnSpc>
            </a:pPr>
            <a:r>
              <a:rPr lang="en-US" sz="13602">
                <a:solidFill>
                  <a:srgbClr val="FFFFFF"/>
                </a:solidFill>
                <a:latin typeface="League Gothic"/>
                <a:ea typeface="League Gothic"/>
                <a:cs typeface="League Gothic"/>
                <a:sym typeface="League Gothic"/>
              </a:rPr>
              <a:t>PROBLEM STATMENT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59312" y="-2277008"/>
            <a:ext cx="18438845" cy="12564008"/>
          </a:xfrm>
          <a:custGeom>
            <a:avLst/>
            <a:gdLst/>
            <a:ahLst/>
            <a:cxnLst/>
            <a:rect l="l" t="t" r="r" b="b"/>
            <a:pathLst>
              <a:path w="18438845" h="12564008">
                <a:moveTo>
                  <a:pt x="0" y="0"/>
                </a:moveTo>
                <a:lnTo>
                  <a:pt x="18438845" y="0"/>
                </a:lnTo>
                <a:lnTo>
                  <a:pt x="18438845" y="12564008"/>
                </a:lnTo>
                <a:lnTo>
                  <a:pt x="0" y="12564008"/>
                </a:lnTo>
                <a:lnTo>
                  <a:pt x="0" y="0"/>
                </a:lnTo>
                <a:close/>
              </a:path>
            </a:pathLst>
          </a:custGeom>
          <a:blipFill>
            <a:blip r:embed="rId2">
              <a:alphaModFix amt="20999"/>
            </a:blip>
            <a:stretch>
              <a:fillRect/>
            </a:stretch>
          </a:blipFill>
        </p:spPr>
        <p:txBody>
          <a:bodyPr/>
          <a:lstStyle/>
          <a:p>
            <a:endParaRPr lang="en-US"/>
          </a:p>
        </p:txBody>
      </p:sp>
      <p:sp>
        <p:nvSpPr>
          <p:cNvPr id="3" name="TextBox 3"/>
          <p:cNvSpPr txBox="1"/>
          <p:nvPr/>
        </p:nvSpPr>
        <p:spPr>
          <a:xfrm>
            <a:off x="1644897" y="3150903"/>
            <a:ext cx="14830425" cy="3985194"/>
          </a:xfrm>
          <a:prstGeom prst="rect">
            <a:avLst/>
          </a:prstGeom>
        </p:spPr>
        <p:txBody>
          <a:bodyPr lIns="0" tIns="0" rIns="0" bIns="0" rtlCol="0" anchor="t">
            <a:spAutoFit/>
          </a:bodyPr>
          <a:lstStyle/>
          <a:p>
            <a:pPr marL="1079501" lvl="1" indent="-539750" algn="just">
              <a:lnSpc>
                <a:spcPts val="10950"/>
              </a:lnSpc>
              <a:buFont typeface="Arial"/>
              <a:buChar char="•"/>
            </a:pPr>
            <a:r>
              <a:rPr lang="en-US" sz="3200" b="1" spc="151" dirty="0">
                <a:solidFill>
                  <a:srgbClr val="FFFFFF"/>
                </a:solidFill>
                <a:latin typeface="Canva Sans Bold"/>
                <a:sym typeface="League Gothic"/>
              </a:rPr>
              <a:t>DIFFICULTY IN IDENTIFYING HIGH-DEMAND CAR MODELS.</a:t>
            </a:r>
          </a:p>
          <a:p>
            <a:pPr marL="1079501" lvl="1" indent="-539750" algn="just">
              <a:lnSpc>
                <a:spcPts val="10950"/>
              </a:lnSpc>
              <a:buFont typeface="Arial"/>
              <a:buChar char="•"/>
            </a:pPr>
            <a:r>
              <a:rPr lang="en-US" sz="3200" b="1" spc="151" dirty="0">
                <a:solidFill>
                  <a:srgbClr val="FFFFFF"/>
                </a:solidFill>
                <a:latin typeface="Canva Sans Bold"/>
                <a:sym typeface="League Gothic"/>
              </a:rPr>
              <a:t>HIGH INVENTORY TURNOVER TIME.</a:t>
            </a:r>
          </a:p>
          <a:p>
            <a:pPr marL="1079501" lvl="1" indent="-539750" algn="just">
              <a:lnSpc>
                <a:spcPts val="10950"/>
              </a:lnSpc>
              <a:buFont typeface="Arial"/>
              <a:buChar char="•"/>
            </a:pPr>
            <a:r>
              <a:rPr lang="en-US" sz="3200" b="1" spc="151" dirty="0">
                <a:solidFill>
                  <a:srgbClr val="FFFFFF"/>
                </a:solidFill>
                <a:latin typeface="Canva Sans Bold"/>
                <a:sym typeface="League Gothic"/>
              </a:rPr>
              <a:t>INACCURATE PRICING LEADING TO LOW PROFITABILITY.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27000"/>
            </a:blip>
            <a:stretch>
              <a:fillRect/>
            </a:stretch>
          </a:blipFill>
        </p:spPr>
        <p:txBody>
          <a:bodyPr/>
          <a:lstStyle/>
          <a:p>
            <a:endParaRPr lang="en-US"/>
          </a:p>
        </p:txBody>
      </p:sp>
      <p:sp>
        <p:nvSpPr>
          <p:cNvPr id="3" name="TextBox 3"/>
          <p:cNvSpPr txBox="1"/>
          <p:nvPr/>
        </p:nvSpPr>
        <p:spPr>
          <a:xfrm>
            <a:off x="5629236" y="4176387"/>
            <a:ext cx="7029528" cy="2000902"/>
          </a:xfrm>
          <a:prstGeom prst="rect">
            <a:avLst/>
          </a:prstGeom>
        </p:spPr>
        <p:txBody>
          <a:bodyPr lIns="0" tIns="0" rIns="0" bIns="0" rtlCol="0" anchor="t">
            <a:spAutoFit/>
          </a:bodyPr>
          <a:lstStyle/>
          <a:p>
            <a:pPr algn="ctr">
              <a:lnSpc>
                <a:spcPts val="15643"/>
              </a:lnSpc>
            </a:pPr>
            <a:r>
              <a:rPr lang="en-US" sz="13602">
                <a:solidFill>
                  <a:srgbClr val="FFFFFF"/>
                </a:solidFill>
                <a:latin typeface="League Gothic"/>
                <a:ea typeface="League Gothic"/>
                <a:cs typeface="League Gothic"/>
                <a:sym typeface="League Gothic"/>
              </a:rPr>
              <a:t>AIM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27000"/>
            </a:blip>
            <a:stretch>
              <a:fillRect/>
            </a:stretch>
          </a:blipFill>
        </p:spPr>
        <p:txBody>
          <a:bodyPr/>
          <a:lstStyle/>
          <a:p>
            <a:endParaRPr lang="en-US"/>
          </a:p>
        </p:txBody>
      </p:sp>
      <p:sp>
        <p:nvSpPr>
          <p:cNvPr id="3" name="TextBox 3"/>
          <p:cNvSpPr txBox="1"/>
          <p:nvPr/>
        </p:nvSpPr>
        <p:spPr>
          <a:xfrm>
            <a:off x="1547945" y="1684369"/>
            <a:ext cx="15192109" cy="6813487"/>
          </a:xfrm>
          <a:prstGeom prst="rect">
            <a:avLst/>
          </a:prstGeom>
        </p:spPr>
        <p:txBody>
          <a:bodyPr lIns="0" tIns="0" rIns="0" bIns="0" rtlCol="0" anchor="t">
            <a:spAutoFit/>
          </a:bodyPr>
          <a:lstStyle/>
          <a:p>
            <a:pPr algn="ctr">
              <a:lnSpc>
                <a:spcPts val="5436"/>
              </a:lnSpc>
            </a:pPr>
            <a:r>
              <a:rPr lang="en-US" sz="3600" b="1" spc="151" dirty="0">
                <a:solidFill>
                  <a:srgbClr val="FFFFFF"/>
                </a:solidFill>
                <a:latin typeface="Canva Sans Bold"/>
                <a:ea typeface="Canva Sans Bold"/>
                <a:cs typeface="Canva Sans Bold"/>
                <a:sym typeface="Canva Sans Bold"/>
              </a:rPr>
              <a:t> To find the </a:t>
            </a:r>
            <a:r>
              <a:rPr lang="en-US" sz="3600" b="1" u="sng" spc="151" dirty="0">
                <a:solidFill>
                  <a:srgbClr val="FFFFFF"/>
                </a:solidFill>
                <a:latin typeface="Canva Sans Bold"/>
                <a:ea typeface="Canva Sans Bold"/>
                <a:cs typeface="Canva Sans Bold"/>
                <a:sym typeface="Canva Sans Bold"/>
              </a:rPr>
              <a:t>most</a:t>
            </a:r>
            <a:r>
              <a:rPr lang="en-US" sz="3600" b="1" spc="151" dirty="0">
                <a:solidFill>
                  <a:srgbClr val="FFFFFF"/>
                </a:solidFill>
                <a:latin typeface="Canva Sans Bold"/>
                <a:ea typeface="Canva Sans Bold"/>
                <a:cs typeface="Canva Sans Bold"/>
                <a:sym typeface="Canva Sans Bold"/>
              </a:rPr>
              <a:t> and</a:t>
            </a:r>
            <a:r>
              <a:rPr lang="en-US" sz="3600" b="1" u="sng" spc="151" dirty="0">
                <a:solidFill>
                  <a:srgbClr val="FFFFFF"/>
                </a:solidFill>
                <a:latin typeface="Canva Sans Bold"/>
                <a:ea typeface="Canva Sans Bold"/>
                <a:cs typeface="Canva Sans Bold"/>
                <a:sym typeface="Canva Sans Bold"/>
              </a:rPr>
              <a:t> least</a:t>
            </a:r>
            <a:r>
              <a:rPr lang="en-US" sz="3600" b="1" spc="151" dirty="0">
                <a:solidFill>
                  <a:srgbClr val="FFFFFF"/>
                </a:solidFill>
                <a:latin typeface="Canva Sans Bold"/>
                <a:ea typeface="Canva Sans Bold"/>
                <a:cs typeface="Canva Sans Bold"/>
                <a:sym typeface="Canva Sans Bold"/>
              </a:rPr>
              <a:t> popular cars </a:t>
            </a:r>
          </a:p>
          <a:p>
            <a:pPr algn="ctr">
              <a:lnSpc>
                <a:spcPts val="5688"/>
              </a:lnSpc>
            </a:pPr>
            <a:endParaRPr lang="en-US" sz="3600" b="1" spc="151" dirty="0">
              <a:solidFill>
                <a:srgbClr val="FFFFFF"/>
              </a:solidFill>
              <a:latin typeface="Canva Sans Bold"/>
              <a:ea typeface="Canva Sans Bold"/>
              <a:cs typeface="Canva Sans Bold"/>
              <a:sym typeface="Canva Sans Bold"/>
            </a:endParaRPr>
          </a:p>
          <a:p>
            <a:pPr algn="ctr">
              <a:lnSpc>
                <a:spcPts val="5688"/>
              </a:lnSpc>
            </a:pPr>
            <a:r>
              <a:rPr lang="en-US" sz="3600" b="1" spc="151" dirty="0">
                <a:solidFill>
                  <a:srgbClr val="FFFFFF"/>
                </a:solidFill>
                <a:latin typeface="Canva Sans Bold"/>
                <a:ea typeface="Canva Sans Bold"/>
                <a:cs typeface="Canva Sans Bold"/>
                <a:sym typeface="Canva Sans Bold"/>
              </a:rPr>
              <a:t>and</a:t>
            </a:r>
          </a:p>
          <a:p>
            <a:pPr algn="ctr">
              <a:lnSpc>
                <a:spcPts val="5688"/>
              </a:lnSpc>
            </a:pPr>
            <a:endParaRPr lang="en-US" sz="3600" b="1" spc="151" dirty="0">
              <a:solidFill>
                <a:srgbClr val="FFFFFF"/>
              </a:solidFill>
              <a:latin typeface="Canva Sans Bold"/>
              <a:ea typeface="Canva Sans Bold"/>
              <a:cs typeface="Canva Sans Bold"/>
              <a:sym typeface="Canva Sans Bold"/>
            </a:endParaRPr>
          </a:p>
          <a:p>
            <a:pPr algn="ctr">
              <a:lnSpc>
                <a:spcPts val="5688"/>
              </a:lnSpc>
            </a:pPr>
            <a:r>
              <a:rPr lang="en-US" sz="3600" b="1" spc="151" dirty="0">
                <a:solidFill>
                  <a:srgbClr val="FFFFFF"/>
                </a:solidFill>
                <a:latin typeface="Canva Sans Bold"/>
                <a:ea typeface="Canva Sans Bold"/>
                <a:cs typeface="Canva Sans Bold"/>
                <a:sym typeface="Canva Sans Bold"/>
              </a:rPr>
              <a:t>Compare it to what we have in </a:t>
            </a:r>
            <a:r>
              <a:rPr lang="en-US" sz="3600" b="1" spc="151" dirty="0" err="1">
                <a:solidFill>
                  <a:srgbClr val="FFFFFF"/>
                </a:solidFill>
                <a:latin typeface="Canva Sans Bold"/>
                <a:ea typeface="Canva Sans Bold"/>
                <a:cs typeface="Canva Sans Bold"/>
                <a:sym typeface="Canva Sans Bold"/>
              </a:rPr>
              <a:t>tha</a:t>
            </a:r>
            <a:r>
              <a:rPr lang="en-US" sz="3600" b="1" spc="151" dirty="0">
                <a:solidFill>
                  <a:srgbClr val="FFFFFF"/>
                </a:solidFill>
                <a:latin typeface="Canva Sans Bold"/>
                <a:ea typeface="Canva Sans Bold"/>
                <a:cs typeface="Canva Sans Bold"/>
                <a:sym typeface="Canva Sans Bold"/>
              </a:rPr>
              <a:t> dataset </a:t>
            </a:r>
          </a:p>
          <a:p>
            <a:pPr algn="ctr">
              <a:lnSpc>
                <a:spcPts val="5688"/>
              </a:lnSpc>
            </a:pPr>
            <a:endParaRPr lang="en-US" sz="3600" b="1" spc="151" dirty="0">
              <a:solidFill>
                <a:srgbClr val="FFFFFF"/>
              </a:solidFill>
              <a:latin typeface="Canva Sans Bold"/>
              <a:ea typeface="Canva Sans Bold"/>
              <a:cs typeface="Canva Sans Bold"/>
              <a:sym typeface="Canva Sans Bold"/>
            </a:endParaRPr>
          </a:p>
          <a:p>
            <a:pPr algn="l">
              <a:lnSpc>
                <a:spcPts val="4983"/>
              </a:lnSpc>
            </a:pPr>
            <a:endParaRPr lang="en-US" sz="3600" b="1" spc="151" dirty="0">
              <a:solidFill>
                <a:srgbClr val="FFFFFF"/>
              </a:solidFill>
              <a:latin typeface="Canva Sans Bold"/>
              <a:ea typeface="Canva Sans Bold"/>
              <a:cs typeface="Canva Sans Bold"/>
              <a:sym typeface="Canva Sans Bold"/>
            </a:endParaRPr>
          </a:p>
          <a:p>
            <a:pPr algn="l">
              <a:lnSpc>
                <a:spcPts val="4983"/>
              </a:lnSpc>
            </a:pPr>
            <a:endParaRPr lang="en-US" sz="3600" b="1" spc="151" dirty="0">
              <a:solidFill>
                <a:srgbClr val="FFFFFF"/>
              </a:solidFill>
              <a:latin typeface="Canva Sans Bold"/>
              <a:ea typeface="Canva Sans Bold"/>
              <a:cs typeface="Canva Sans Bold"/>
              <a:sym typeface="Canva Sans Bold"/>
            </a:endParaRPr>
          </a:p>
          <a:p>
            <a:pPr algn="ctr">
              <a:lnSpc>
                <a:spcPts val="5284"/>
              </a:lnSpc>
            </a:pPr>
            <a:r>
              <a:rPr lang="en-US" sz="3499" b="1" spc="146" dirty="0">
                <a:solidFill>
                  <a:srgbClr val="FFFFFF"/>
                </a:solidFill>
                <a:latin typeface="Canva Sans Bold"/>
                <a:ea typeface="Canva Sans Bold"/>
                <a:cs typeface="Canva Sans Bold"/>
                <a:sym typeface="Canva Sans Bold"/>
              </a:rPr>
              <a:t>Use the data to improve sales, inventory management, customer satisfaction and profit.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1900369"/>
            <a:ext cx="25657619" cy="12187369"/>
          </a:xfrm>
          <a:custGeom>
            <a:avLst/>
            <a:gdLst/>
            <a:ahLst/>
            <a:cxnLst/>
            <a:rect l="l" t="t" r="r" b="b"/>
            <a:pathLst>
              <a:path w="25657619" h="12187369">
                <a:moveTo>
                  <a:pt x="0" y="0"/>
                </a:moveTo>
                <a:lnTo>
                  <a:pt x="25657619" y="0"/>
                </a:lnTo>
                <a:lnTo>
                  <a:pt x="25657619" y="12187369"/>
                </a:lnTo>
                <a:lnTo>
                  <a:pt x="0" y="12187369"/>
                </a:lnTo>
                <a:lnTo>
                  <a:pt x="0" y="0"/>
                </a:lnTo>
                <a:close/>
              </a:path>
            </a:pathLst>
          </a:custGeom>
          <a:blipFill>
            <a:blip r:embed="rId2">
              <a:alphaModFix amt="27000"/>
            </a:blip>
            <a:stretch>
              <a:fillRect/>
            </a:stretch>
          </a:blipFill>
        </p:spPr>
        <p:txBody>
          <a:bodyPr/>
          <a:lstStyle/>
          <a:p>
            <a:endParaRPr lang="en-US"/>
          </a:p>
        </p:txBody>
      </p:sp>
      <p:sp>
        <p:nvSpPr>
          <p:cNvPr id="3" name="TextBox 3"/>
          <p:cNvSpPr txBox="1"/>
          <p:nvPr/>
        </p:nvSpPr>
        <p:spPr>
          <a:xfrm>
            <a:off x="5629236" y="3185787"/>
            <a:ext cx="7029528" cy="3982102"/>
          </a:xfrm>
          <a:prstGeom prst="rect">
            <a:avLst/>
          </a:prstGeom>
        </p:spPr>
        <p:txBody>
          <a:bodyPr lIns="0" tIns="0" rIns="0" bIns="0" rtlCol="0" anchor="t">
            <a:spAutoFit/>
          </a:bodyPr>
          <a:lstStyle/>
          <a:p>
            <a:pPr algn="ctr">
              <a:lnSpc>
                <a:spcPts val="15643"/>
              </a:lnSpc>
            </a:pPr>
            <a:r>
              <a:rPr lang="en-US" sz="13602">
                <a:solidFill>
                  <a:srgbClr val="FFFFFF"/>
                </a:solidFill>
                <a:latin typeface="League Gothic"/>
                <a:ea typeface="League Gothic"/>
                <a:cs typeface="League Gothic"/>
                <a:sym typeface="League Gothic"/>
              </a:rPr>
              <a:t>DATA ANALYSIS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1900369"/>
            <a:ext cx="25657619" cy="12187369"/>
          </a:xfrm>
          <a:custGeom>
            <a:avLst/>
            <a:gdLst/>
            <a:ahLst/>
            <a:cxnLst/>
            <a:rect l="l" t="t" r="r" b="b"/>
            <a:pathLst>
              <a:path w="25657619" h="12187369">
                <a:moveTo>
                  <a:pt x="0" y="0"/>
                </a:moveTo>
                <a:lnTo>
                  <a:pt x="25657619" y="0"/>
                </a:lnTo>
                <a:lnTo>
                  <a:pt x="25657619" y="12187369"/>
                </a:lnTo>
                <a:lnTo>
                  <a:pt x="0" y="12187369"/>
                </a:lnTo>
                <a:lnTo>
                  <a:pt x="0" y="0"/>
                </a:lnTo>
                <a:close/>
              </a:path>
            </a:pathLst>
          </a:custGeom>
          <a:blipFill>
            <a:blip r:embed="rId2">
              <a:alphaModFix amt="27000"/>
            </a:blip>
            <a:stretch>
              <a:fillRect/>
            </a:stretch>
          </a:blipFill>
        </p:spPr>
        <p:txBody>
          <a:bodyPr/>
          <a:lstStyle/>
          <a:p>
            <a:endParaRPr lang="en-US"/>
          </a:p>
        </p:txBody>
      </p:sp>
      <p:sp>
        <p:nvSpPr>
          <p:cNvPr id="3" name="Freeform 3"/>
          <p:cNvSpPr/>
          <p:nvPr/>
        </p:nvSpPr>
        <p:spPr>
          <a:xfrm>
            <a:off x="1769304" y="2384398"/>
            <a:ext cx="14749392" cy="5518205"/>
          </a:xfrm>
          <a:custGeom>
            <a:avLst/>
            <a:gdLst/>
            <a:ahLst/>
            <a:cxnLst/>
            <a:rect l="l" t="t" r="r" b="b"/>
            <a:pathLst>
              <a:path w="14749392" h="5518205">
                <a:moveTo>
                  <a:pt x="0" y="0"/>
                </a:moveTo>
                <a:lnTo>
                  <a:pt x="14749392" y="0"/>
                </a:lnTo>
                <a:lnTo>
                  <a:pt x="14749392" y="5518204"/>
                </a:lnTo>
                <a:lnTo>
                  <a:pt x="0" y="5518204"/>
                </a:lnTo>
                <a:lnTo>
                  <a:pt x="0" y="0"/>
                </a:lnTo>
                <a:close/>
              </a:path>
            </a:pathLst>
          </a:custGeom>
          <a:blipFill>
            <a:blip r:embed="rId3"/>
            <a:stretch>
              <a:fillRect l="-3925"/>
            </a:stretch>
          </a:blipFill>
        </p:spPr>
        <p:txBody>
          <a:bodyPr/>
          <a:lstStyle/>
          <a:p>
            <a:endParaRPr lang="en-US"/>
          </a:p>
        </p:txBody>
      </p:sp>
      <p:sp>
        <p:nvSpPr>
          <p:cNvPr id="4" name="TextBox 4"/>
          <p:cNvSpPr txBox="1"/>
          <p:nvPr/>
        </p:nvSpPr>
        <p:spPr>
          <a:xfrm>
            <a:off x="6286463" y="933450"/>
            <a:ext cx="5715074"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clean clean clean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179</Words>
  <Application>Microsoft Office PowerPoint</Application>
  <PresentationFormat>Custom</PresentationFormat>
  <Paragraphs>40</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Canva Sans Bold</vt:lpstr>
      <vt:lpstr>League Gothic</vt:lpstr>
      <vt:lpstr>Calibri</vt:lpstr>
      <vt:lpstr>Arial</vt:lpstr>
      <vt:lpstr>Muli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used Cars</dc:title>
  <cp:lastModifiedBy>Eslam Nasser Farouk Omar Youssef</cp:lastModifiedBy>
  <cp:revision>2</cp:revision>
  <dcterms:created xsi:type="dcterms:W3CDTF">2006-08-16T00:00:00Z</dcterms:created>
  <dcterms:modified xsi:type="dcterms:W3CDTF">2025-08-06T08:14:13Z</dcterms:modified>
  <dc:identifier>DAGupehSt0M</dc:identifier>
</cp:coreProperties>
</file>